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</p:sldIdLst>
  <p:sldSz cx="12344400" cy="6858000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872" y="-112"/>
      </p:cViewPr>
      <p:guideLst>
        <p:guide orient="horz" pos="2160"/>
        <p:guide pos="388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12344400" cy="6858000"/>
            <a:chOff x="0" y="0"/>
            <a:chExt cx="5760" cy="4320"/>
          </a:xfrm>
        </p:grpSpPr>
        <p:sp>
          <p:nvSpPr>
            <p:cNvPr id="5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7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8" name="Rectangle 6"/>
              <p:cNvSpPr>
                <a:spLocks noChangeArrowheads="1"/>
              </p:cNvSpPr>
              <p:nvPr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9" name="Rectangle 7"/>
              <p:cNvSpPr>
                <a:spLocks noChangeArrowheads="1"/>
              </p:cNvSpPr>
              <p:nvPr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0" name="Rectangle 8"/>
              <p:cNvSpPr>
                <a:spLocks noChangeArrowheads="1"/>
              </p:cNvSpPr>
              <p:nvPr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1" name="Rectangle 9"/>
              <p:cNvSpPr>
                <a:spLocks noChangeArrowheads="1"/>
              </p:cNvSpPr>
              <p:nvPr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2" name="Rectangle 10"/>
              <p:cNvSpPr>
                <a:spLocks noChangeArrowheads="1"/>
              </p:cNvSpPr>
              <p:nvPr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3" name="Rectangle 11"/>
              <p:cNvSpPr>
                <a:spLocks noChangeArrowheads="1"/>
              </p:cNvSpPr>
              <p:nvPr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4" name="Rectangle 12"/>
              <p:cNvSpPr>
                <a:spLocks noChangeArrowheads="1"/>
              </p:cNvSpPr>
              <p:nvPr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5" name="Rectangle 13"/>
              <p:cNvSpPr>
                <a:spLocks noChangeArrowheads="1"/>
              </p:cNvSpPr>
              <p:nvPr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6" name="Rectangle 14"/>
              <p:cNvSpPr>
                <a:spLocks noChangeArrowheads="1"/>
              </p:cNvSpPr>
              <p:nvPr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17" name="Rectangle 15"/>
              <p:cNvSpPr>
                <a:spLocks noChangeArrowheads="1"/>
              </p:cNvSpPr>
              <p:nvPr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4011613" y="1828800"/>
            <a:ext cx="8126412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4011613" y="4267200"/>
            <a:ext cx="8126412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18" name="Rectangle 16"/>
          <p:cNvSpPr>
            <a:spLocks noGrp="1" noChangeArrowheads="1"/>
          </p:cNvSpPr>
          <p:nvPr>
            <p:ph type="dt" sz="half" idx="10"/>
          </p:nvPr>
        </p:nvSpPr>
        <p:spPr>
          <a:xfrm>
            <a:off x="617538" y="6248400"/>
            <a:ext cx="2879725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9" name="Rectangle 1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" name="Rectangle 1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4285BEBD-4AB6-4E84-BA28-9BD2A25B1C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95642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EB5035F-030A-4461-8C9A-411DA6B4C0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227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50325" y="457200"/>
            <a:ext cx="2776538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17538" y="457200"/>
            <a:ext cx="8180387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BE54A6-85C5-4485-8112-5EA5EE63C4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5986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DD6CBC-C9E1-404A-966A-2A25786AC29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4719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4725" y="4406900"/>
            <a:ext cx="10493375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4725" y="2906713"/>
            <a:ext cx="10493375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0BC34C-83C8-472D-B3F6-FF8EC170463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304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17538" y="1981200"/>
            <a:ext cx="5478462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8400" y="1981200"/>
            <a:ext cx="5478463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CC94AD-FB73-411A-8C36-85BA7F3D68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0720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4638"/>
            <a:ext cx="11109325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17538" y="1535113"/>
            <a:ext cx="545465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538" y="2174875"/>
            <a:ext cx="545465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0625" y="1535113"/>
            <a:ext cx="54562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0625" y="2174875"/>
            <a:ext cx="54562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08A7C-7CA1-4714-A085-04CBAF32A9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597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EBB58F-9A12-4E47-A4B9-004D4F167C1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7727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A9DCCA-510C-4978-9F3D-01E970CB81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4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3279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7538" y="273050"/>
            <a:ext cx="4060825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26000" y="273050"/>
            <a:ext cx="6900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7538" y="1435100"/>
            <a:ext cx="4060825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08B1-9A52-4A2D-87E4-9F2AB2E2CC7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0587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19350" y="4800600"/>
            <a:ext cx="740727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19350" y="612775"/>
            <a:ext cx="740727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19350" y="5367338"/>
            <a:ext cx="740727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E01284-B5AC-4CF8-9031-4A2CEE44E11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6"/>
          <p:cNvSpPr>
            <a:spLocks noGrp="1" noChangeArrowheads="1"/>
          </p:cNvSpPr>
          <p:nvPr>
            <p:ph type="dt" sz="half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4687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217988" y="6248400"/>
            <a:ext cx="390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847138" y="6248400"/>
            <a:ext cx="28797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Arial Black" pitchFamily="34" charset="0"/>
              </a:defRPr>
            </a:lvl1pPr>
          </a:lstStyle>
          <a:p>
            <a:pPr>
              <a:defRPr/>
            </a:pPr>
            <a:fld id="{C6B92730-C5BC-427D-9FF5-52E984B60B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12344400" cy="546100"/>
            <a:chOff x="0" y="0"/>
            <a:chExt cx="5760" cy="344"/>
          </a:xfrm>
        </p:grpSpPr>
        <p:sp>
          <p:nvSpPr>
            <p:cNvPr id="1032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3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4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5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6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37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1038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1039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1040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1029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17538" y="457200"/>
            <a:ext cx="11109325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30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17538" y="1981200"/>
            <a:ext cx="11109325" cy="388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17538" y="6245225"/>
            <a:ext cx="287972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/>
            </a:lvl1pPr>
          </a:lstStyle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/>
              <a:t>Chapter 2: Understanding class definitions</a:t>
            </a:r>
            <a:endParaRPr lang="en-US" dirty="0" smtClean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toddfadoir.com/java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for the naïve-ticket-machine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price </a:t>
            </a:r>
            <a:r>
              <a:rPr lang="en-US" dirty="0"/>
              <a:t>stores the fixed price of a ticket;</a:t>
            </a:r>
          </a:p>
          <a:p>
            <a:r>
              <a:rPr lang="en-US" b="1" dirty="0" smtClean="0"/>
              <a:t>balance </a:t>
            </a:r>
            <a:r>
              <a:rPr lang="en-US" dirty="0"/>
              <a:t>stores the amount of money inserted into the machine by a user prior to asking </a:t>
            </a:r>
            <a:r>
              <a:rPr lang="en-US" dirty="0" smtClean="0"/>
              <a:t>for a </a:t>
            </a:r>
            <a:r>
              <a:rPr lang="en-US" dirty="0"/>
              <a:t>ticket to be printed;</a:t>
            </a:r>
          </a:p>
          <a:p>
            <a:r>
              <a:rPr lang="en-US" b="1" dirty="0" smtClean="0"/>
              <a:t>total </a:t>
            </a:r>
            <a:r>
              <a:rPr lang="en-US" dirty="0"/>
              <a:t>stores the total amount of money inserted into the machine by all users since the </a:t>
            </a:r>
            <a:r>
              <a:rPr lang="en-US" dirty="0" smtClean="0"/>
              <a:t>machine object </a:t>
            </a:r>
            <a:r>
              <a:rPr lang="en-US" dirty="0"/>
              <a:t>was constructed (excluding any current balance). The idea is that, when a </a:t>
            </a:r>
            <a:r>
              <a:rPr lang="en-US" dirty="0" smtClean="0"/>
              <a:t>ticket is </a:t>
            </a:r>
            <a:r>
              <a:rPr lang="en-US" dirty="0"/>
              <a:t>printed, any money in the balance is transferred to the total.</a:t>
            </a:r>
          </a:p>
        </p:txBody>
      </p:sp>
    </p:spTree>
    <p:extLst>
      <p:ext uri="{BB962C8B-B14F-4D97-AF65-F5344CB8AC3E}">
        <p14:creationId xmlns:p14="http://schemas.microsoft.com/office/powerpoint/2010/main" val="4398288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Comments </a:t>
            </a:r>
            <a:r>
              <a:rPr lang="en-US" dirty="0" smtClean="0"/>
              <a:t>are inserted </a:t>
            </a:r>
            <a:r>
              <a:rPr lang="en-US" dirty="0"/>
              <a:t>into </a:t>
            </a:r>
            <a:r>
              <a:rPr lang="en-US" dirty="0" smtClean="0"/>
              <a:t>the source </a:t>
            </a:r>
            <a:r>
              <a:rPr lang="en-US" dirty="0"/>
              <a:t>code of </a:t>
            </a:r>
            <a:r>
              <a:rPr lang="en-US" dirty="0" smtClean="0"/>
              <a:t>a class </a:t>
            </a:r>
            <a:r>
              <a:rPr lang="en-US" dirty="0"/>
              <a:t>to </a:t>
            </a:r>
            <a:r>
              <a:rPr lang="en-US" dirty="0" smtClean="0"/>
              <a:t>provide explanations to human </a:t>
            </a:r>
            <a:r>
              <a:rPr lang="en-US" dirty="0"/>
              <a:t>readers</a:t>
            </a:r>
            <a:r>
              <a:rPr lang="en-US" dirty="0" smtClean="0"/>
              <a:t>. They </a:t>
            </a:r>
            <a:r>
              <a:rPr lang="en-US" dirty="0"/>
              <a:t>have no </a:t>
            </a:r>
            <a:r>
              <a:rPr lang="en-US" dirty="0" smtClean="0"/>
              <a:t>effect on </a:t>
            </a:r>
            <a:r>
              <a:rPr lang="en-US" dirty="0"/>
              <a:t>the </a:t>
            </a:r>
            <a:r>
              <a:rPr lang="en-US" dirty="0" smtClean="0"/>
              <a:t>functionality of </a:t>
            </a:r>
            <a:r>
              <a:rPr lang="en-US" dirty="0"/>
              <a:t>the class</a:t>
            </a:r>
            <a:r>
              <a:rPr lang="en-US" dirty="0" smtClean="0"/>
              <a:t>.</a:t>
            </a:r>
          </a:p>
          <a:p>
            <a:r>
              <a:rPr lang="en-US" dirty="0" smtClean="0"/>
              <a:t>You can comment a single line of code with //</a:t>
            </a:r>
          </a:p>
          <a:p>
            <a:r>
              <a:rPr lang="en-US" dirty="0" smtClean="0"/>
              <a:t>You can comment a block of code with /* at the beginning and */ at the end.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693981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 2.12-2.17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536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 declarations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They </a:t>
            </a:r>
            <a:r>
              <a:rPr lang="en-US" dirty="0"/>
              <a:t>usually start with the reserved word </a:t>
            </a:r>
            <a:r>
              <a:rPr lang="en-US" b="1" dirty="0"/>
              <a:t>private</a:t>
            </a:r>
            <a:r>
              <a:rPr lang="en-US" dirty="0"/>
              <a:t>.</a:t>
            </a:r>
          </a:p>
          <a:p>
            <a:r>
              <a:rPr lang="en-US" dirty="0" smtClean="0"/>
              <a:t>They </a:t>
            </a:r>
            <a:r>
              <a:rPr lang="en-US" dirty="0"/>
              <a:t>include a type name (such as </a:t>
            </a:r>
            <a:r>
              <a:rPr lang="en-US" b="1" dirty="0" err="1"/>
              <a:t>int</a:t>
            </a:r>
            <a:r>
              <a:rPr lang="en-US" dirty="0"/>
              <a:t>, </a:t>
            </a:r>
            <a:r>
              <a:rPr lang="en-US" b="1" dirty="0"/>
              <a:t>String</a:t>
            </a:r>
            <a:r>
              <a:rPr lang="en-US" dirty="0"/>
              <a:t>, </a:t>
            </a:r>
            <a:r>
              <a:rPr lang="en-US" b="1" dirty="0"/>
              <a:t>Person</a:t>
            </a:r>
            <a:r>
              <a:rPr lang="en-US" dirty="0"/>
              <a:t>, etc</a:t>
            </a:r>
            <a:r>
              <a:rPr lang="en-US" dirty="0" smtClean="0"/>
              <a:t>.)</a:t>
            </a:r>
          </a:p>
          <a:p>
            <a:r>
              <a:rPr lang="en-US" dirty="0"/>
              <a:t>They include a user-chosen name for the field variable.</a:t>
            </a:r>
          </a:p>
          <a:p>
            <a:r>
              <a:rPr lang="en-US" dirty="0" smtClean="0"/>
              <a:t>They </a:t>
            </a:r>
            <a:r>
              <a:rPr lang="en-US" dirty="0"/>
              <a:t>end with a semicolon.</a:t>
            </a:r>
          </a:p>
        </p:txBody>
      </p:sp>
    </p:spTree>
    <p:extLst>
      <p:ext uri="{BB962C8B-B14F-4D97-AF65-F5344CB8AC3E}">
        <p14:creationId xmlns:p14="http://schemas.microsoft.com/office/powerpoint/2010/main" val="9427689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Explore the Ticket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first five exercises have you playing with the naïve-ticket-machine project.</a:t>
            </a:r>
          </a:p>
          <a:p>
            <a:r>
              <a:rPr lang="en-US" dirty="0" smtClean="0"/>
              <a:t>We’ll talk more about classes after…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747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Object creation:</a:t>
            </a:r>
          </a:p>
          <a:p>
            <a:pPr lvl="1"/>
            <a:r>
              <a:rPr lang="en-US" dirty="0"/>
              <a:t>Some </a:t>
            </a:r>
            <a:r>
              <a:rPr lang="en-US" dirty="0" smtClean="0"/>
              <a:t>objects cannot </a:t>
            </a:r>
            <a:r>
              <a:rPr lang="en-US" dirty="0"/>
              <a:t>be </a:t>
            </a:r>
            <a:r>
              <a:rPr lang="en-US" dirty="0" smtClean="0"/>
              <a:t>constructed unless extra information is </a:t>
            </a:r>
            <a:r>
              <a:rPr lang="en-US" dirty="0"/>
              <a:t>provided</a:t>
            </a:r>
            <a:r>
              <a:rPr lang="en-US" dirty="0" smtClean="0"/>
              <a:t>.</a:t>
            </a:r>
          </a:p>
          <a:p>
            <a:r>
              <a:rPr lang="en-US" dirty="0" smtClean="0"/>
              <a:t>We call the additional information provided…</a:t>
            </a:r>
          </a:p>
          <a:p>
            <a:pPr lvl="1"/>
            <a:r>
              <a:rPr lang="en-US" dirty="0" smtClean="0"/>
              <a:t>Parameters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49558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Class Header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public class </a:t>
            </a:r>
            <a:r>
              <a:rPr lang="en-US" b="1" dirty="0" err="1"/>
              <a:t>TicketMachine</a:t>
            </a:r>
            <a:endParaRPr lang="en-US" b="1" dirty="0"/>
          </a:p>
          <a:p>
            <a:pPr marL="0" indent="0">
              <a:buNone/>
            </a:pPr>
            <a:r>
              <a:rPr lang="en-US" b="1" dirty="0"/>
              <a:t>{</a:t>
            </a:r>
          </a:p>
          <a:p>
            <a:pPr marL="457200" lvl="1" indent="0">
              <a:buNone/>
            </a:pPr>
            <a:r>
              <a:rPr lang="en-US" i="1" dirty="0" smtClean="0"/>
              <a:t>	Inner </a:t>
            </a:r>
            <a:r>
              <a:rPr lang="en-US" i="1" dirty="0"/>
              <a:t>part of the class omitted.</a:t>
            </a:r>
          </a:p>
          <a:p>
            <a:pPr marL="0" indent="0">
              <a:buNone/>
            </a:pPr>
            <a:r>
              <a:rPr lang="en-US" b="1" dirty="0" smtClean="0"/>
              <a:t>}</a:t>
            </a:r>
          </a:p>
          <a:p>
            <a:pPr marL="0" indent="0">
              <a:buNone/>
            </a:pPr>
            <a:endParaRPr lang="en-US" b="1" dirty="0"/>
          </a:p>
          <a:p>
            <a:r>
              <a:rPr lang="en-US" b="1" dirty="0" smtClean="0"/>
              <a:t>All the wrappings for classes look the same.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9520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Exercises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2.6 through 2.9 explore what the variations are allowed in the wrappers of classes.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139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Keywords (reserved words)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words are reserved by Java and can not be used as the names of classes, methods, fields, and variables.</a:t>
            </a:r>
          </a:p>
          <a:p>
            <a:r>
              <a:rPr lang="en-US" dirty="0" smtClean="0"/>
              <a:t>Many of them you know: public, private, int, </a:t>
            </a:r>
            <a:r>
              <a:rPr lang="en-US" dirty="0" err="1" smtClean="0"/>
              <a:t>boolean</a:t>
            </a:r>
            <a:r>
              <a:rPr lang="en-US" dirty="0" smtClean="0"/>
              <a:t>, </a:t>
            </a:r>
            <a:r>
              <a:rPr lang="en-US" dirty="0" smtClean="0"/>
              <a:t>void…</a:t>
            </a:r>
          </a:p>
          <a:p>
            <a:r>
              <a:rPr lang="en-US" dirty="0" smtClean="0"/>
              <a:t>Other examples include: class</a:t>
            </a:r>
            <a:endParaRPr lang="en-US" dirty="0" smtClean="0"/>
          </a:p>
          <a:p>
            <a:r>
              <a:rPr lang="en-US" dirty="0" smtClean="0"/>
              <a:t>Because Java is case-sensitive, if you use capital letters in the names of your </a:t>
            </a:r>
            <a:r>
              <a:rPr lang="en-US" dirty="0"/>
              <a:t>classes, methods, fields, and </a:t>
            </a:r>
            <a:r>
              <a:rPr lang="en-US" dirty="0" smtClean="0"/>
              <a:t>variables, you will never have a conflict with the reserved words.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11641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Fields, constructors, and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</a:t>
            </a:r>
            <a:r>
              <a:rPr lang="en-US" b="1" dirty="0"/>
              <a:t>fields</a:t>
            </a:r>
            <a:r>
              <a:rPr lang="en-US" dirty="0"/>
              <a:t> store data persistently within an object.</a:t>
            </a:r>
          </a:p>
          <a:p>
            <a:r>
              <a:rPr lang="en-US" dirty="0" smtClean="0"/>
              <a:t>The </a:t>
            </a:r>
            <a:r>
              <a:rPr lang="en-US" b="1" dirty="0"/>
              <a:t>constructors</a:t>
            </a:r>
            <a:r>
              <a:rPr lang="en-US" dirty="0"/>
              <a:t> are responsible for ensuring that an object is set up properly when it is </a:t>
            </a:r>
            <a:r>
              <a:rPr lang="en-US" dirty="0" smtClean="0"/>
              <a:t>first created</a:t>
            </a:r>
            <a:r>
              <a:rPr lang="en-US" dirty="0"/>
              <a:t>.</a:t>
            </a:r>
          </a:p>
          <a:p>
            <a:r>
              <a:rPr lang="en-US" dirty="0" smtClean="0"/>
              <a:t>The </a:t>
            </a:r>
            <a:r>
              <a:rPr lang="en-US" b="1" dirty="0"/>
              <a:t>methods</a:t>
            </a:r>
            <a:r>
              <a:rPr lang="en-US" dirty="0"/>
              <a:t> implement the behavior of an object; they provide its functionality.</a:t>
            </a:r>
          </a:p>
        </p:txBody>
      </p:sp>
    </p:spTree>
    <p:extLst>
      <p:ext uri="{BB962C8B-B14F-4D97-AF65-F5344CB8AC3E}">
        <p14:creationId xmlns:p14="http://schemas.microsoft.com/office/powerpoint/2010/main" val="16256098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Typical set up of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/>
              <a:t>public class </a:t>
            </a:r>
            <a:r>
              <a:rPr lang="en-US" b="1" i="1" dirty="0" err="1"/>
              <a:t>ClassName</a:t>
            </a:r>
            <a:endParaRPr lang="en-US" b="1" i="1" dirty="0"/>
          </a:p>
          <a:p>
            <a:pPr marL="0" indent="0">
              <a:buNone/>
            </a:pPr>
            <a:r>
              <a:rPr lang="en-US" b="1" dirty="0"/>
              <a:t>{</a:t>
            </a:r>
          </a:p>
          <a:p>
            <a:pPr marL="0" indent="0">
              <a:buNone/>
            </a:pPr>
            <a:r>
              <a:rPr lang="en-US" b="1" i="1" dirty="0" smtClean="0"/>
              <a:t>	Fields</a:t>
            </a:r>
            <a:endParaRPr lang="en-US" b="1" i="1" dirty="0"/>
          </a:p>
          <a:p>
            <a:pPr marL="0" indent="0">
              <a:buNone/>
            </a:pPr>
            <a:r>
              <a:rPr lang="en-US" b="1" i="1" dirty="0" smtClean="0"/>
              <a:t>	Constructors</a:t>
            </a:r>
            <a:endParaRPr lang="en-US" b="1" i="1" dirty="0"/>
          </a:p>
          <a:p>
            <a:pPr marL="0" indent="0">
              <a:buNone/>
            </a:pPr>
            <a:r>
              <a:rPr lang="en-US" b="1" i="1" dirty="0" smtClean="0"/>
              <a:t>	Methods</a:t>
            </a:r>
            <a:endParaRPr lang="en-US" b="1" i="1" dirty="0"/>
          </a:p>
          <a:p>
            <a:pPr marL="0" indent="0">
              <a:buNone/>
            </a:pPr>
            <a:r>
              <a:rPr lang="en-US" b="1" dirty="0"/>
              <a:t>}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583394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Concept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Fields </a:t>
            </a:r>
            <a:r>
              <a:rPr lang="en-US" dirty="0"/>
              <a:t>store </a:t>
            </a:r>
            <a:r>
              <a:rPr lang="en-US" dirty="0" smtClean="0"/>
              <a:t>data for </a:t>
            </a:r>
            <a:r>
              <a:rPr lang="en-US" dirty="0"/>
              <a:t>an object </a:t>
            </a:r>
            <a:r>
              <a:rPr lang="en-US" dirty="0" smtClean="0"/>
              <a:t>to use</a:t>
            </a:r>
            <a:r>
              <a:rPr lang="en-US" dirty="0"/>
              <a:t>. Fields are </a:t>
            </a:r>
            <a:r>
              <a:rPr lang="en-US" dirty="0" smtClean="0"/>
              <a:t>also known </a:t>
            </a:r>
            <a:r>
              <a:rPr lang="en-US" dirty="0"/>
              <a:t>as </a:t>
            </a:r>
            <a:r>
              <a:rPr lang="en-US" dirty="0" smtClean="0"/>
              <a:t>instance variables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932130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2063</TotalTime>
  <Words>444</Words>
  <Application>Microsoft Macintosh PowerPoint</Application>
  <PresentationFormat>Custom</PresentationFormat>
  <Paragraphs>52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Pixel</vt:lpstr>
      <vt:lpstr>Chapter 2: Understanding class definitions</vt:lpstr>
      <vt:lpstr>Explore the Ticket Machine</vt:lpstr>
      <vt:lpstr>Concept</vt:lpstr>
      <vt:lpstr>The Class Header</vt:lpstr>
      <vt:lpstr>Exercises</vt:lpstr>
      <vt:lpstr>Keywords (reserved words)</vt:lpstr>
      <vt:lpstr>Fields, constructors, and methods</vt:lpstr>
      <vt:lpstr>Typical set up of a class</vt:lpstr>
      <vt:lpstr>Concept</vt:lpstr>
      <vt:lpstr>Fields for the naïve-ticket-machine</vt:lpstr>
      <vt:lpstr>Concept</vt:lpstr>
      <vt:lpstr>Exercises 2.12-2.17</vt:lpstr>
      <vt:lpstr>Fields declarations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Todd Fadoir</dc:creator>
  <cp:lastModifiedBy>Sarah Klug</cp:lastModifiedBy>
  <cp:revision>63</cp:revision>
  <dcterms:created xsi:type="dcterms:W3CDTF">2011-01-18T18:38:56Z</dcterms:created>
  <dcterms:modified xsi:type="dcterms:W3CDTF">2015-10-05T01:54:00Z</dcterms:modified>
</cp:coreProperties>
</file>