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7" r:id="rId2"/>
    <p:sldId id="258" r:id="rId3"/>
    <p:sldId id="259" r:id="rId4"/>
    <p:sldId id="271" r:id="rId5"/>
    <p:sldId id="260" r:id="rId6"/>
    <p:sldId id="261" r:id="rId7"/>
    <p:sldId id="262" r:id="rId8"/>
    <p:sldId id="272" r:id="rId9"/>
    <p:sldId id="273" r:id="rId10"/>
    <p:sldId id="263" r:id="rId11"/>
    <p:sldId id="264" r:id="rId12"/>
    <p:sldId id="274" r:id="rId13"/>
    <p:sldId id="265" r:id="rId14"/>
    <p:sldId id="266" r:id="rId15"/>
    <p:sldId id="267" r:id="rId16"/>
    <p:sldId id="268" r:id="rId17"/>
    <p:sldId id="269" r:id="rId18"/>
    <p:sldId id="270" r:id="rId19"/>
  </p:sldIdLst>
  <p:sldSz cx="123444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29" autoAdjust="0"/>
    <p:restoredTop sz="94660"/>
  </p:normalViewPr>
  <p:slideViewPr>
    <p:cSldViewPr>
      <p:cViewPr varScale="1">
        <p:scale>
          <a:sx n="80" d="100"/>
          <a:sy n="80" d="100"/>
        </p:scale>
        <p:origin x="-568" y="-112"/>
      </p:cViewPr>
      <p:guideLst>
        <p:guide orient="horz" pos="2160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0C4C9-D4EB-4244-AFAE-2587E394200C}" type="datetimeFigureOut">
              <a:rPr lang="en-US" smtClean="0"/>
              <a:t>10/4/15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85800"/>
            <a:ext cx="617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E8B21-01E6-6849-98B5-4A652C44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7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E8B21-01E6-6849-98B5-4A652C449EA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68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End </a:t>
            </a:r>
            <a:r>
              <a:rPr lang="en-US" smtClean="0"/>
              <a:t>of lesson 2.9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E8B21-01E6-6849-98B5-4A652C449EA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28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3444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4011613" y="1828800"/>
            <a:ext cx="8126412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4011613" y="4267200"/>
            <a:ext cx="812641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17538" y="6248400"/>
            <a:ext cx="28797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85BEBD-4AB6-4E84-BA28-9BD2A25B1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6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5035F-030A-4461-8C9A-411DA6B4C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2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50325" y="457200"/>
            <a:ext cx="2776538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538" y="457200"/>
            <a:ext cx="8180387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E54A6-85C5-4485-8112-5EA5EE63C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9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D6CBC-C9E1-404A-966A-2A25786AC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1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725" y="4406900"/>
            <a:ext cx="10493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725" y="2906713"/>
            <a:ext cx="104933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BC34C-83C8-472D-B3F6-FF8EC1704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538" y="1981200"/>
            <a:ext cx="547846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81200"/>
            <a:ext cx="5478463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94AD-FB73-411A-8C36-85BA7F3D6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2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4638"/>
            <a:ext cx="111093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538" y="1535113"/>
            <a:ext cx="5454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538" y="2174875"/>
            <a:ext cx="5454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625" y="1535113"/>
            <a:ext cx="54562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625" y="2174875"/>
            <a:ext cx="54562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08A7C-7CA1-4714-A085-04CBAF32A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9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B58F-9A12-4E47-A4B9-004D4F167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DCCA-510C-4978-9F3D-01E970CB8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2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3050"/>
            <a:ext cx="40608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0" y="273050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538" y="1435100"/>
            <a:ext cx="40608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08B1-9A52-4A2D-87E4-9F2AB2E2C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5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4800600"/>
            <a:ext cx="74072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350" y="612775"/>
            <a:ext cx="74072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350" y="5367338"/>
            <a:ext cx="74072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01284-B5AC-4CF8-9031-4A2CEE44E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6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7988" y="6248400"/>
            <a:ext cx="390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7138" y="6248400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C6B92730-C5BC-427D-9FF5-52E984B60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3444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17538" y="457200"/>
            <a:ext cx="111093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7538" y="1981200"/>
            <a:ext cx="1110932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538" y="6245225"/>
            <a:ext cx="28797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Chapter 2: Understanding class definitions</a:t>
            </a:r>
            <a:endParaRPr lang="en-US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 2</a:t>
            </a:r>
          </a:p>
          <a:p>
            <a:pPr eaLnBrk="1" hangingPunct="1"/>
            <a:r>
              <a:rPr lang="en-US" dirty="0" smtClean="0"/>
              <a:t>toddfadoir.com/java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2.18 through 2.20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173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Assignment </a:t>
            </a:r>
            <a:r>
              <a:rPr lang="en-US" b="1" dirty="0" smtClean="0"/>
              <a:t>statements </a:t>
            </a:r>
            <a:r>
              <a:rPr lang="en-US" dirty="0" smtClean="0"/>
              <a:t>store the value represented by  the right-hand side </a:t>
            </a:r>
            <a:r>
              <a:rPr lang="en-US" dirty="0"/>
              <a:t>of the </a:t>
            </a:r>
            <a:r>
              <a:rPr lang="en-US" dirty="0" smtClean="0"/>
              <a:t>statement in </a:t>
            </a:r>
            <a:r>
              <a:rPr lang="en-US" dirty="0"/>
              <a:t>the </a:t>
            </a:r>
            <a:r>
              <a:rPr lang="en-US" dirty="0" smtClean="0"/>
              <a:t>variable named </a:t>
            </a:r>
            <a:r>
              <a:rPr lang="en-US" dirty="0"/>
              <a:t>on the left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/>
              <a:t>price = cost;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98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2.21-2.22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08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Methods </a:t>
            </a:r>
            <a:r>
              <a:rPr lang="en-US" dirty="0" smtClean="0"/>
              <a:t>consist of </a:t>
            </a:r>
            <a:r>
              <a:rPr lang="en-US" dirty="0"/>
              <a:t>two parts: </a:t>
            </a:r>
            <a:r>
              <a:rPr lang="en-US" dirty="0" smtClean="0"/>
              <a:t>a header </a:t>
            </a:r>
            <a:r>
              <a:rPr lang="en-US" dirty="0"/>
              <a:t>and a body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header includes the signature.</a:t>
            </a:r>
          </a:p>
          <a:p>
            <a:r>
              <a:rPr lang="en-US" dirty="0" smtClean="0"/>
              <a:t>Example header:</a:t>
            </a:r>
          </a:p>
          <a:p>
            <a:r>
              <a:rPr lang="en-US" b="1" dirty="0"/>
              <a:t>/**</a:t>
            </a:r>
          </a:p>
          <a:p>
            <a:r>
              <a:rPr lang="en-US" b="1" dirty="0"/>
              <a:t>* Return the price of a ticket.</a:t>
            </a:r>
          </a:p>
          <a:p>
            <a:r>
              <a:rPr lang="en-US" b="1" dirty="0"/>
              <a:t>*/</a:t>
            </a:r>
          </a:p>
          <a:p>
            <a:r>
              <a:rPr lang="en-US" b="1" dirty="0"/>
              <a:t>public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getPrice</a:t>
            </a:r>
            <a:r>
              <a:rPr lang="en-US" b="1" dirty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00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body is everything between the { and }</a:t>
            </a:r>
          </a:p>
          <a:p>
            <a:r>
              <a:rPr lang="en-US" dirty="0" smtClean="0"/>
              <a:t>When a method returns a value, it has a </a:t>
            </a:r>
            <a:r>
              <a:rPr lang="en-US" b="1" dirty="0" smtClean="0"/>
              <a:t>return</a:t>
            </a:r>
            <a:r>
              <a:rPr lang="en-US" dirty="0" smtClean="0"/>
              <a:t> statement and execution ends.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8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kinds of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Accessor</a:t>
            </a:r>
            <a:r>
              <a:rPr lang="en-US" b="1" dirty="0"/>
              <a:t> </a:t>
            </a:r>
            <a:r>
              <a:rPr lang="en-US" b="1" dirty="0" smtClean="0"/>
              <a:t>methods </a:t>
            </a:r>
            <a:r>
              <a:rPr lang="en-US" dirty="0" smtClean="0"/>
              <a:t>return information about </a:t>
            </a:r>
            <a:r>
              <a:rPr lang="en-US" dirty="0"/>
              <a:t>the </a:t>
            </a:r>
            <a:r>
              <a:rPr lang="en-US" dirty="0" smtClean="0"/>
              <a:t>state of </a:t>
            </a:r>
            <a:r>
              <a:rPr lang="en-US" dirty="0"/>
              <a:t>an object</a:t>
            </a:r>
            <a:r>
              <a:rPr lang="en-US" dirty="0" smtClean="0"/>
              <a:t>.</a:t>
            </a:r>
          </a:p>
          <a:p>
            <a:r>
              <a:rPr lang="en-US" b="1" dirty="0" err="1"/>
              <a:t>Mutator</a:t>
            </a:r>
            <a:r>
              <a:rPr lang="en-US" b="1" dirty="0"/>
              <a:t> </a:t>
            </a:r>
            <a:r>
              <a:rPr lang="en-US" b="1" dirty="0" smtClean="0"/>
              <a:t>methods </a:t>
            </a:r>
            <a:r>
              <a:rPr lang="en-US" dirty="0" smtClean="0"/>
              <a:t>change </a:t>
            </a:r>
            <a:r>
              <a:rPr lang="en-US" dirty="0"/>
              <a:t>the state </a:t>
            </a:r>
            <a:r>
              <a:rPr lang="en-US" dirty="0" smtClean="0"/>
              <a:t>of an </a:t>
            </a:r>
            <a:r>
              <a:rPr lang="en-US" dirty="0"/>
              <a:t>object.</a:t>
            </a:r>
          </a:p>
        </p:txBody>
      </p:sp>
    </p:spTree>
    <p:extLst>
      <p:ext uri="{BB962C8B-B14F-4D97-AF65-F5344CB8AC3E}">
        <p14:creationId xmlns:p14="http://schemas.microsoft.com/office/powerpoint/2010/main" val="29891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2.23-</a:t>
            </a:r>
            <a:r>
              <a:rPr lang="en-US" dirty="0" smtClean="0"/>
              <a:t>2.27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6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Mutator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/**</a:t>
            </a:r>
          </a:p>
          <a:p>
            <a:pPr marL="0" indent="0">
              <a:buNone/>
            </a:pPr>
            <a:r>
              <a:rPr lang="en-US" b="1" dirty="0"/>
              <a:t>* Receive an amount of money in cents from a customer.</a:t>
            </a:r>
          </a:p>
          <a:p>
            <a:pPr marL="0" indent="0">
              <a:buNone/>
            </a:pPr>
            <a:r>
              <a:rPr lang="en-US" b="1" dirty="0"/>
              <a:t>*/</a:t>
            </a:r>
          </a:p>
          <a:p>
            <a:pPr marL="0" indent="0">
              <a:buNone/>
            </a:pPr>
            <a:r>
              <a:rPr lang="en-US" b="1" dirty="0"/>
              <a:t>public void </a:t>
            </a:r>
            <a:r>
              <a:rPr lang="en-US" b="1" dirty="0" err="1"/>
              <a:t>insertMoney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 amount)</a:t>
            </a:r>
          </a:p>
          <a:p>
            <a:pPr marL="0" indent="0">
              <a:buNone/>
            </a:pPr>
            <a:r>
              <a:rPr lang="en-US" b="1" dirty="0"/>
              <a:t>{</a:t>
            </a:r>
          </a:p>
          <a:p>
            <a:pPr marL="0" indent="0">
              <a:buNone/>
            </a:pPr>
            <a:r>
              <a:rPr lang="en-US" b="1" dirty="0" smtClean="0"/>
              <a:t>	balance </a:t>
            </a:r>
            <a:r>
              <a:rPr lang="en-US" b="1" dirty="0"/>
              <a:t>= balance + amount;</a:t>
            </a:r>
          </a:p>
          <a:p>
            <a:pPr marL="0" indent="0">
              <a:buNone/>
            </a:pPr>
            <a:r>
              <a:rPr lang="en-US" b="1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103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2.28-2.35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48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Constructors </a:t>
            </a:r>
            <a:r>
              <a:rPr lang="en-US" dirty="0" smtClean="0"/>
              <a:t>allow </a:t>
            </a:r>
            <a:r>
              <a:rPr lang="en-US" dirty="0"/>
              <a:t>each </a:t>
            </a:r>
            <a:r>
              <a:rPr lang="en-US" dirty="0" smtClean="0"/>
              <a:t>object to </a:t>
            </a:r>
            <a:r>
              <a:rPr lang="en-US" dirty="0"/>
              <a:t>be set up </a:t>
            </a:r>
            <a:r>
              <a:rPr lang="en-US" dirty="0" smtClean="0"/>
              <a:t>properly when </a:t>
            </a:r>
            <a:r>
              <a:rPr lang="en-US" dirty="0"/>
              <a:t>it is </a:t>
            </a:r>
            <a:r>
              <a:rPr lang="en-US" dirty="0" smtClean="0"/>
              <a:t>first created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other words, constructors are designed to ensure that an object is ready to be used immediately following its creation. </a:t>
            </a:r>
          </a:p>
          <a:p>
            <a:r>
              <a:rPr lang="en-US" dirty="0" smtClean="0"/>
              <a:t>Construction process is also called </a:t>
            </a:r>
            <a:r>
              <a:rPr lang="en-US" i="1" dirty="0" smtClean="0"/>
              <a:t>initialization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51320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38" y="1981200"/>
            <a:ext cx="11109325" cy="464820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/>
              <a:t>public class </a:t>
            </a:r>
            <a:r>
              <a:rPr lang="en-US" sz="1600" b="1" dirty="0" err="1"/>
              <a:t>TicketMachine</a:t>
            </a: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{</a:t>
            </a:r>
          </a:p>
          <a:p>
            <a:pPr marL="0" indent="0">
              <a:buNone/>
            </a:pPr>
            <a:r>
              <a:rPr lang="en-US" sz="1600" i="1" dirty="0" smtClean="0"/>
              <a:t>	Fields </a:t>
            </a:r>
            <a:r>
              <a:rPr lang="en-US" sz="1600" i="1" dirty="0"/>
              <a:t>omitted.</a:t>
            </a:r>
          </a:p>
          <a:p>
            <a:pPr marL="0" indent="0">
              <a:buNone/>
            </a:pPr>
            <a:r>
              <a:rPr lang="en-US" sz="1600" b="1" dirty="0" smtClean="0"/>
              <a:t>	/**</a:t>
            </a:r>
            <a:endParaRPr lang="en-US" sz="1600" b="1" dirty="0"/>
          </a:p>
          <a:p>
            <a:pPr marL="0" indent="0">
              <a:buNone/>
            </a:pPr>
            <a:r>
              <a:rPr lang="en-US" sz="1600" b="1" dirty="0" smtClean="0"/>
              <a:t>	* </a:t>
            </a:r>
            <a:r>
              <a:rPr lang="en-US" sz="1600" b="1" dirty="0"/>
              <a:t>Create a machine that issues tickets of the given price.</a:t>
            </a:r>
          </a:p>
          <a:p>
            <a:pPr marL="0" indent="0">
              <a:buNone/>
            </a:pPr>
            <a:r>
              <a:rPr lang="en-US" sz="1600" b="1" dirty="0" smtClean="0"/>
              <a:t>	* </a:t>
            </a:r>
            <a:r>
              <a:rPr lang="en-US" sz="1600" b="1" dirty="0"/>
              <a:t>Note that the price must be greater than zero, and there</a:t>
            </a:r>
          </a:p>
          <a:p>
            <a:pPr marL="0" indent="0">
              <a:buNone/>
            </a:pPr>
            <a:r>
              <a:rPr lang="en-US" sz="1600" b="1" dirty="0" smtClean="0"/>
              <a:t>	* </a:t>
            </a:r>
            <a:r>
              <a:rPr lang="en-US" sz="1600" b="1" dirty="0"/>
              <a:t>are no checks to ensure this.</a:t>
            </a:r>
          </a:p>
          <a:p>
            <a:pPr marL="0" indent="0">
              <a:buNone/>
            </a:pPr>
            <a:r>
              <a:rPr lang="en-US" sz="1600" b="1" dirty="0" smtClean="0"/>
              <a:t>	*/</a:t>
            </a:r>
            <a:endParaRPr lang="en-US" sz="1600" b="1" dirty="0"/>
          </a:p>
          <a:p>
            <a:pPr marL="0" indent="0">
              <a:buNone/>
            </a:pPr>
            <a:r>
              <a:rPr lang="en-US" sz="1600" b="1" dirty="0" smtClean="0"/>
              <a:t>	public </a:t>
            </a:r>
            <a:r>
              <a:rPr lang="en-US" sz="1600" b="1" dirty="0" err="1"/>
              <a:t>TicketMachine</a:t>
            </a:r>
            <a:r>
              <a:rPr lang="en-US" sz="1600" b="1" dirty="0"/>
              <a:t>(</a:t>
            </a:r>
            <a:r>
              <a:rPr lang="en-US" sz="1600" b="1" dirty="0" err="1"/>
              <a:t>int</a:t>
            </a:r>
            <a:r>
              <a:rPr lang="en-US" sz="1600" b="1" dirty="0"/>
              <a:t> cost)</a:t>
            </a:r>
          </a:p>
          <a:p>
            <a:pPr marL="0" indent="0">
              <a:buNone/>
            </a:pPr>
            <a:r>
              <a:rPr lang="en-US" sz="1600" b="1" dirty="0" smtClean="0"/>
              <a:t>	{</a:t>
            </a:r>
            <a:endParaRPr lang="en-US" sz="1600" b="1" dirty="0"/>
          </a:p>
          <a:p>
            <a:pPr marL="0" indent="0">
              <a:buNone/>
            </a:pPr>
            <a:r>
              <a:rPr lang="en-US" sz="1600" b="1" dirty="0" smtClean="0"/>
              <a:t>		price </a:t>
            </a:r>
            <a:r>
              <a:rPr lang="en-US" sz="1600" b="1" dirty="0"/>
              <a:t>= cost;</a:t>
            </a:r>
          </a:p>
          <a:p>
            <a:pPr marL="0" indent="0">
              <a:buNone/>
            </a:pPr>
            <a:r>
              <a:rPr lang="en-US" sz="1600" b="1" dirty="0" smtClean="0"/>
              <a:t>		balance </a:t>
            </a:r>
            <a:r>
              <a:rPr lang="en-US" sz="1600" b="1" dirty="0"/>
              <a:t>= 0;</a:t>
            </a:r>
          </a:p>
          <a:p>
            <a:pPr marL="0" indent="0">
              <a:buNone/>
            </a:pPr>
            <a:r>
              <a:rPr lang="en-US" sz="1600" b="1" dirty="0" smtClean="0"/>
              <a:t>		total </a:t>
            </a:r>
            <a:r>
              <a:rPr lang="en-US" sz="1600" b="1" dirty="0"/>
              <a:t>= 0;</a:t>
            </a:r>
          </a:p>
          <a:p>
            <a:pPr marL="0" indent="0">
              <a:buNone/>
            </a:pPr>
            <a:r>
              <a:rPr lang="en-US" sz="1600" b="1" dirty="0" smtClean="0"/>
              <a:t>	}</a:t>
            </a:r>
            <a:endParaRPr lang="en-US" sz="1600" b="1" dirty="0"/>
          </a:p>
          <a:p>
            <a:pPr marL="0" indent="0">
              <a:buNone/>
            </a:pPr>
            <a:r>
              <a:rPr lang="en-US" sz="1600" i="1" dirty="0" smtClean="0"/>
              <a:t>	Methods </a:t>
            </a:r>
            <a:r>
              <a:rPr lang="en-US" sz="1600" i="1" dirty="0"/>
              <a:t>omitted.</a:t>
            </a:r>
          </a:p>
          <a:p>
            <a:pPr marL="0" indent="0">
              <a:buNone/>
            </a:pPr>
            <a:r>
              <a:rPr lang="en-US" sz="1600" b="1" dirty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01042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Java, all fields are automatically initialized to a default value if they are not explicitly initialized.</a:t>
            </a:r>
          </a:p>
          <a:p>
            <a:pPr lvl="1"/>
            <a:r>
              <a:rPr lang="en-US" dirty="0" smtClean="0"/>
              <a:t>For integer fields: 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Constructors receive data via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33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scope </a:t>
            </a:r>
            <a:r>
              <a:rPr lang="en-US" dirty="0"/>
              <a:t>of </a:t>
            </a:r>
            <a:r>
              <a:rPr lang="en-US" dirty="0" smtClean="0"/>
              <a:t>a variable </a:t>
            </a:r>
            <a:r>
              <a:rPr lang="en-US" dirty="0"/>
              <a:t>defines </a:t>
            </a:r>
            <a:r>
              <a:rPr lang="en-US" dirty="0" smtClean="0"/>
              <a:t>the section </a:t>
            </a:r>
            <a:r>
              <a:rPr lang="en-US" dirty="0"/>
              <a:t>of </a:t>
            </a:r>
            <a:r>
              <a:rPr lang="en-US" dirty="0" smtClean="0"/>
              <a:t>source code </a:t>
            </a:r>
            <a:r>
              <a:rPr lang="en-US" dirty="0"/>
              <a:t>from </a:t>
            </a:r>
            <a:r>
              <a:rPr lang="en-US" dirty="0" smtClean="0"/>
              <a:t>which the </a:t>
            </a:r>
            <a:r>
              <a:rPr lang="en-US" dirty="0"/>
              <a:t>variable can </a:t>
            </a:r>
            <a:r>
              <a:rPr lang="en-US" dirty="0" smtClean="0"/>
              <a:t>be accessed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7424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lifetime </a:t>
            </a:r>
            <a:r>
              <a:rPr lang="en-US" dirty="0"/>
              <a:t>of </a:t>
            </a:r>
            <a:r>
              <a:rPr lang="en-US" dirty="0" smtClean="0"/>
              <a:t>a variable describes how </a:t>
            </a:r>
            <a:r>
              <a:rPr lang="en-US" dirty="0"/>
              <a:t>long the </a:t>
            </a:r>
            <a:r>
              <a:rPr lang="en-US" dirty="0" smtClean="0"/>
              <a:t>variable continues to exist </a:t>
            </a:r>
            <a:r>
              <a:rPr lang="en-US" dirty="0"/>
              <a:t>before it </a:t>
            </a:r>
            <a:r>
              <a:rPr lang="en-US" dirty="0" smtClean="0"/>
              <a:t>is destroyed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Fields persist for the lifetime of the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37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vs. Actual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distinguish between the name and value of a parameter.</a:t>
            </a:r>
          </a:p>
          <a:p>
            <a:r>
              <a:rPr lang="en-US" dirty="0" smtClean="0"/>
              <a:t>Formal parameters: the name of the parameter</a:t>
            </a:r>
          </a:p>
          <a:p>
            <a:pPr lvl="1"/>
            <a:r>
              <a:rPr lang="en-US" dirty="0" smtClean="0"/>
              <a:t>Ex: cost</a:t>
            </a:r>
          </a:p>
          <a:p>
            <a:r>
              <a:rPr lang="en-US" dirty="0" smtClean="0"/>
              <a:t>Actual parameters: the value of the parameter</a:t>
            </a:r>
          </a:p>
          <a:p>
            <a:pPr lvl="1"/>
            <a:r>
              <a:rPr lang="en-US" dirty="0" smtClean="0"/>
              <a:t>Ex: 500</a:t>
            </a:r>
          </a:p>
        </p:txBody>
      </p:sp>
    </p:spTree>
    <p:extLst>
      <p:ext uri="{BB962C8B-B14F-4D97-AF65-F5344CB8AC3E}">
        <p14:creationId xmlns:p14="http://schemas.microsoft.com/office/powerpoint/2010/main" val="1800887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thing you may have noticed: variables names we use for fields and parameters have a close connection with the purpose of that variable:</a:t>
            </a:r>
          </a:p>
          <a:p>
            <a:pPr lvl="1"/>
            <a:r>
              <a:rPr lang="en-US" dirty="0" smtClean="0"/>
              <a:t>Ex: price, cost, title, alive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4431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2068</TotalTime>
  <Words>384</Words>
  <Application>Microsoft Macintosh PowerPoint</Application>
  <PresentationFormat>Custom</PresentationFormat>
  <Paragraphs>79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Pixel</vt:lpstr>
      <vt:lpstr>Chapter 2: Understanding class definitions</vt:lpstr>
      <vt:lpstr>Concept</vt:lpstr>
      <vt:lpstr>Example</vt:lpstr>
      <vt:lpstr>Note:</vt:lpstr>
      <vt:lpstr>Concept</vt:lpstr>
      <vt:lpstr>Concept</vt:lpstr>
      <vt:lpstr>Concept</vt:lpstr>
      <vt:lpstr>Formal vs. Actual Parameters</vt:lpstr>
      <vt:lpstr>Choosing variable names</vt:lpstr>
      <vt:lpstr>Exercises</vt:lpstr>
      <vt:lpstr>Concept</vt:lpstr>
      <vt:lpstr>Exercise 2.21-2.22</vt:lpstr>
      <vt:lpstr>Concept</vt:lpstr>
      <vt:lpstr>Methods</vt:lpstr>
      <vt:lpstr>Two kinds of Methods</vt:lpstr>
      <vt:lpstr>Exercises</vt:lpstr>
      <vt:lpstr>Mutator Example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Todd Fadoir</dc:creator>
  <cp:lastModifiedBy>Sarah Klug</cp:lastModifiedBy>
  <cp:revision>76</cp:revision>
  <dcterms:created xsi:type="dcterms:W3CDTF">2011-01-18T18:38:56Z</dcterms:created>
  <dcterms:modified xsi:type="dcterms:W3CDTF">2015-10-05T02:03:02Z</dcterms:modified>
</cp:coreProperties>
</file>