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3444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29" autoAdjust="0"/>
    <p:restoredTop sz="94660"/>
  </p:normalViewPr>
  <p:slideViewPr>
    <p:cSldViewPr>
      <p:cViewPr varScale="1">
        <p:scale>
          <a:sx n="70" d="100"/>
          <a:sy n="70" d="100"/>
        </p:scale>
        <p:origin x="-228" y="-102"/>
      </p:cViewPr>
      <p:guideLst>
        <p:guide orient="horz" pos="2160"/>
        <p:guide pos="38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3444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4011613" y="1828800"/>
            <a:ext cx="8126412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4011613" y="4267200"/>
            <a:ext cx="812641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17538" y="6248400"/>
            <a:ext cx="28797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85BEBD-4AB6-4E84-BA28-9BD2A25B1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6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5035F-030A-4461-8C9A-411DA6B4C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2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50325" y="457200"/>
            <a:ext cx="2776538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538" y="457200"/>
            <a:ext cx="8180387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E54A6-85C5-4485-8112-5EA5EE63C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9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D6CBC-C9E1-404A-966A-2A25786AC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1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725" y="4406900"/>
            <a:ext cx="104933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4725" y="2906713"/>
            <a:ext cx="104933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BC34C-83C8-472D-B3F6-FF8EC1704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538" y="1981200"/>
            <a:ext cx="547846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981200"/>
            <a:ext cx="5478463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C94AD-FB73-411A-8C36-85BA7F3D6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2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274638"/>
            <a:ext cx="111093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538" y="1535113"/>
            <a:ext cx="5454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538" y="2174875"/>
            <a:ext cx="5454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625" y="1535113"/>
            <a:ext cx="54562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625" y="2174875"/>
            <a:ext cx="54562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08A7C-7CA1-4714-A085-04CBAF32A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9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B58F-9A12-4E47-A4B9-004D4F167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7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9DCCA-510C-4978-9F3D-01E970CB8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2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273050"/>
            <a:ext cx="40608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0" y="273050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538" y="1435100"/>
            <a:ext cx="40608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408B1-9A52-4A2D-87E4-9F2AB2E2C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5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350" y="4800600"/>
            <a:ext cx="74072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350" y="612775"/>
            <a:ext cx="74072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350" y="5367338"/>
            <a:ext cx="74072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01284-B5AC-4CF8-9031-4A2CEE44E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6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7988" y="6248400"/>
            <a:ext cx="390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7138" y="6248400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C6B92730-C5BC-427D-9FF5-52E984B60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3444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17538" y="457200"/>
            <a:ext cx="111093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7538" y="1981200"/>
            <a:ext cx="1110932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538" y="6245225"/>
            <a:ext cx="28797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Chapter 2: Understanding class definitions</a:t>
            </a:r>
            <a:endParaRPr lang="en-US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 3</a:t>
            </a:r>
            <a:endParaRPr lang="en-US" dirty="0" smtClean="0"/>
          </a:p>
          <a:p>
            <a:pPr eaLnBrk="1" hangingPunct="1"/>
            <a:r>
              <a:rPr lang="en-US" dirty="0" smtClean="0"/>
              <a:t>toddfadoir.com/java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method </a:t>
            </a:r>
            <a:r>
              <a:rPr lang="en-US" b="1" dirty="0" err="1" smtClean="0"/>
              <a:t>System.out.println</a:t>
            </a:r>
            <a:r>
              <a:rPr lang="en-US" b="1" dirty="0" smtClean="0"/>
              <a:t> </a:t>
            </a:r>
            <a:r>
              <a:rPr lang="en-US" dirty="0"/>
              <a:t>prints </a:t>
            </a:r>
            <a:r>
              <a:rPr lang="en-US" dirty="0" smtClean="0"/>
              <a:t>its parameter </a:t>
            </a:r>
            <a:r>
              <a:rPr lang="en-US" dirty="0"/>
              <a:t>to </a:t>
            </a:r>
            <a:r>
              <a:rPr lang="en-US" dirty="0" smtClean="0"/>
              <a:t>the text </a:t>
            </a:r>
            <a:r>
              <a:rPr lang="en-US" dirty="0"/>
              <a:t>terminal.</a:t>
            </a:r>
          </a:p>
        </p:txBody>
      </p:sp>
    </p:spTree>
    <p:extLst>
      <p:ext uri="{BB962C8B-B14F-4D97-AF65-F5344CB8AC3E}">
        <p14:creationId xmlns:p14="http://schemas.microsoft.com/office/powerpoint/2010/main" val="216328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11109325" cy="594360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Lucida Console" panose="020B0609040504020204" pitchFamily="49" charset="0"/>
              </a:rPr>
              <a:t>/**</a:t>
            </a:r>
          </a:p>
          <a:p>
            <a:pPr marL="0" indent="0">
              <a:buNone/>
            </a:pPr>
            <a:r>
              <a:rPr lang="en-US" sz="1600" b="1" dirty="0">
                <a:latin typeface="Lucida Console" panose="020B0609040504020204" pitchFamily="49" charset="0"/>
              </a:rPr>
              <a:t>* Print a ticket</a:t>
            </a:r>
          </a:p>
          <a:p>
            <a:pPr marL="0" indent="0">
              <a:buNone/>
            </a:pPr>
            <a:r>
              <a:rPr lang="en-US" sz="1600" b="1" dirty="0">
                <a:latin typeface="Lucida Console" panose="020B0609040504020204" pitchFamily="49" charset="0"/>
              </a:rPr>
              <a:t>* Update the total collected and</a:t>
            </a:r>
          </a:p>
          <a:p>
            <a:pPr marL="0" indent="0">
              <a:buNone/>
            </a:pPr>
            <a:r>
              <a:rPr lang="en-US" sz="1600" b="1" dirty="0">
                <a:latin typeface="Lucida Console" panose="020B0609040504020204" pitchFamily="49" charset="0"/>
              </a:rPr>
              <a:t>* reduce the balance to zero.</a:t>
            </a:r>
          </a:p>
          <a:p>
            <a:pPr marL="0" indent="0">
              <a:buNone/>
            </a:pPr>
            <a:r>
              <a:rPr lang="en-US" sz="1600" b="1" dirty="0">
                <a:latin typeface="Lucida Console" panose="020B0609040504020204" pitchFamily="49" charset="0"/>
              </a:rPr>
              <a:t>*/</a:t>
            </a:r>
          </a:p>
          <a:p>
            <a:pPr marL="0" indent="0">
              <a:buNone/>
            </a:pPr>
            <a:r>
              <a:rPr lang="en-US" sz="1600" b="1" dirty="0">
                <a:latin typeface="Lucida Console" panose="020B0609040504020204" pitchFamily="49" charset="0"/>
              </a:rPr>
              <a:t>public void </a:t>
            </a:r>
            <a:r>
              <a:rPr lang="en-US" sz="1600" b="1" dirty="0" err="1">
                <a:latin typeface="Lucida Console" panose="020B0609040504020204" pitchFamily="49" charset="0"/>
              </a:rPr>
              <a:t>printTicket</a:t>
            </a:r>
            <a:r>
              <a:rPr lang="en-US" sz="1600" b="1" dirty="0">
                <a:latin typeface="Lucida Console" panose="020B060904050402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b="1" dirty="0">
                <a:latin typeface="Lucida Console" panose="020B0609040504020204" pitchFamily="49" charset="0"/>
              </a:rPr>
              <a:t>{</a:t>
            </a:r>
          </a:p>
          <a:p>
            <a:pPr marL="400050" lvl="1" indent="0">
              <a:buNone/>
            </a:pPr>
            <a:r>
              <a:rPr lang="en-US" sz="1600" b="1" dirty="0">
                <a:latin typeface="Lucida Console" panose="020B0609040504020204" pitchFamily="49" charset="0"/>
              </a:rPr>
              <a:t>// Simulate the printing of a ticket.</a:t>
            </a:r>
          </a:p>
          <a:p>
            <a:pPr marL="400050" lvl="1" indent="0">
              <a:buNone/>
            </a:pPr>
            <a:r>
              <a:rPr lang="en-US" sz="1600" b="1" dirty="0" err="1">
                <a:latin typeface="Lucida Console" panose="020B0609040504020204" pitchFamily="49" charset="0"/>
              </a:rPr>
              <a:t>System.out.println</a:t>
            </a:r>
            <a:r>
              <a:rPr lang="en-US" sz="1600" b="1" dirty="0">
                <a:latin typeface="Lucida Console" panose="020B0609040504020204" pitchFamily="49" charset="0"/>
              </a:rPr>
              <a:t>("##################");</a:t>
            </a:r>
          </a:p>
          <a:p>
            <a:pPr marL="400050" lvl="1" indent="0">
              <a:buNone/>
            </a:pPr>
            <a:r>
              <a:rPr lang="en-US" sz="1600" b="1" dirty="0" err="1">
                <a:latin typeface="Lucida Console" panose="020B0609040504020204" pitchFamily="49" charset="0"/>
              </a:rPr>
              <a:t>System.out.println</a:t>
            </a:r>
            <a:r>
              <a:rPr lang="en-US" sz="1600" b="1" dirty="0">
                <a:latin typeface="Lucida Console" panose="020B0609040504020204" pitchFamily="49" charset="0"/>
              </a:rPr>
              <a:t>("# The </a:t>
            </a:r>
            <a:r>
              <a:rPr lang="en-US" sz="1600" b="1" dirty="0" err="1">
                <a:latin typeface="Lucida Console" panose="020B0609040504020204" pitchFamily="49" charset="0"/>
              </a:rPr>
              <a:t>BlueJ</a:t>
            </a:r>
            <a:r>
              <a:rPr lang="en-US" sz="1600" b="1" dirty="0">
                <a:latin typeface="Lucida Console" panose="020B0609040504020204" pitchFamily="49" charset="0"/>
              </a:rPr>
              <a:t> Line");</a:t>
            </a:r>
          </a:p>
          <a:p>
            <a:pPr marL="400050" lvl="1" indent="0">
              <a:buNone/>
            </a:pPr>
            <a:r>
              <a:rPr lang="en-US" sz="1600" b="1" dirty="0" err="1">
                <a:latin typeface="Lucida Console" panose="020B0609040504020204" pitchFamily="49" charset="0"/>
              </a:rPr>
              <a:t>System.out.println</a:t>
            </a:r>
            <a:r>
              <a:rPr lang="en-US" sz="1600" b="1" dirty="0">
                <a:latin typeface="Lucida Console" panose="020B0609040504020204" pitchFamily="49" charset="0"/>
              </a:rPr>
              <a:t>("# Ticket");</a:t>
            </a:r>
          </a:p>
          <a:p>
            <a:pPr marL="400050" lvl="1" indent="0">
              <a:buNone/>
            </a:pPr>
            <a:r>
              <a:rPr lang="en-US" sz="1600" b="1" dirty="0" err="1">
                <a:latin typeface="Lucida Console" panose="020B0609040504020204" pitchFamily="49" charset="0"/>
              </a:rPr>
              <a:t>System.out.println</a:t>
            </a:r>
            <a:r>
              <a:rPr lang="en-US" sz="1600" b="1" dirty="0">
                <a:latin typeface="Lucida Console" panose="020B0609040504020204" pitchFamily="49" charset="0"/>
              </a:rPr>
              <a:t>("# " + price + " cents.");</a:t>
            </a:r>
          </a:p>
          <a:p>
            <a:pPr marL="400050" lvl="1" indent="0">
              <a:buNone/>
            </a:pPr>
            <a:r>
              <a:rPr lang="en-US" sz="1600" b="1" dirty="0" err="1">
                <a:latin typeface="Lucida Console" panose="020B0609040504020204" pitchFamily="49" charset="0"/>
              </a:rPr>
              <a:t>System.out.println</a:t>
            </a:r>
            <a:r>
              <a:rPr lang="en-US" sz="1600" b="1" dirty="0">
                <a:latin typeface="Lucida Console" panose="020B0609040504020204" pitchFamily="49" charset="0"/>
              </a:rPr>
              <a:t>("##################");</a:t>
            </a:r>
          </a:p>
          <a:p>
            <a:pPr marL="400050" lvl="1" indent="0">
              <a:buNone/>
            </a:pPr>
            <a:r>
              <a:rPr lang="en-US" sz="1600" b="1" dirty="0" err="1">
                <a:latin typeface="Lucida Console" panose="020B0609040504020204" pitchFamily="49" charset="0"/>
              </a:rPr>
              <a:t>System.out.println</a:t>
            </a:r>
            <a:r>
              <a:rPr lang="en-US" sz="1600" b="1" dirty="0">
                <a:latin typeface="Lucida Console" panose="020B0609040504020204" pitchFamily="49" charset="0"/>
              </a:rPr>
              <a:t>();</a:t>
            </a:r>
          </a:p>
          <a:p>
            <a:pPr marL="400050" lvl="1" indent="0">
              <a:buNone/>
            </a:pPr>
            <a:r>
              <a:rPr lang="en-US" sz="1600" b="1" dirty="0">
                <a:latin typeface="Lucida Console" panose="020B0609040504020204" pitchFamily="49" charset="0"/>
              </a:rPr>
              <a:t>// Update the total collected with the balance.</a:t>
            </a:r>
          </a:p>
          <a:p>
            <a:pPr marL="400050" lvl="1" indent="0">
              <a:buNone/>
            </a:pPr>
            <a:r>
              <a:rPr lang="en-US" sz="1600" b="1" dirty="0">
                <a:latin typeface="Lucida Console" panose="020B0609040504020204" pitchFamily="49" charset="0"/>
              </a:rPr>
              <a:t>total = total + balance;</a:t>
            </a:r>
          </a:p>
          <a:p>
            <a:pPr marL="400050" lvl="1" indent="0">
              <a:buNone/>
            </a:pPr>
            <a:r>
              <a:rPr lang="en-US" sz="1600" b="1" dirty="0">
                <a:latin typeface="Lucida Console" panose="020B0609040504020204" pitchFamily="49" charset="0"/>
              </a:rPr>
              <a:t>// Clear the balance.</a:t>
            </a:r>
          </a:p>
          <a:p>
            <a:pPr marL="400050" lvl="1" indent="0">
              <a:buNone/>
            </a:pPr>
            <a:r>
              <a:rPr lang="en-US" sz="1600" b="1" dirty="0">
                <a:latin typeface="Lucida Console" panose="020B0609040504020204" pitchFamily="49" charset="0"/>
              </a:rPr>
              <a:t>balance = 0;</a:t>
            </a:r>
          </a:p>
          <a:p>
            <a:pPr marL="0" indent="0">
              <a:buNone/>
            </a:pPr>
            <a:r>
              <a:rPr lang="en-US" sz="1600" b="1" dirty="0">
                <a:latin typeface="Lucida Console" panose="020B0609040504020204" pitchFamily="49" charset="0"/>
              </a:rPr>
              <a:t>}</a:t>
            </a:r>
            <a:endParaRPr lang="en-US" sz="16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78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538" y="609600"/>
            <a:ext cx="11109325" cy="5715000"/>
          </a:xfrm>
        </p:spPr>
        <p:txBody>
          <a:bodyPr/>
          <a:lstStyle/>
          <a:p>
            <a:r>
              <a:rPr lang="en-US" sz="2000" dirty="0"/>
              <a:t>It is worth summarizing a few features of methods at this point, because methods are </a:t>
            </a:r>
            <a:r>
              <a:rPr lang="en-US" sz="2000" dirty="0" smtClean="0"/>
              <a:t>fundamental to </a:t>
            </a:r>
            <a:r>
              <a:rPr lang="en-US" sz="2000" dirty="0"/>
              <a:t>the programs we will be writing and exploring in this book. They implement </a:t>
            </a:r>
            <a:r>
              <a:rPr lang="en-US" sz="2000" dirty="0" smtClean="0"/>
              <a:t>the core </a:t>
            </a:r>
            <a:r>
              <a:rPr lang="en-US" sz="2000" dirty="0"/>
              <a:t>actions of every object.</a:t>
            </a:r>
          </a:p>
          <a:p>
            <a:r>
              <a:rPr lang="en-US" sz="2000" dirty="0"/>
              <a:t>A method with parameters will receive data passed to it from the method’s caller and will </a:t>
            </a:r>
            <a:r>
              <a:rPr lang="en-US" sz="2000" dirty="0" smtClean="0"/>
              <a:t>then use </a:t>
            </a:r>
            <a:r>
              <a:rPr lang="en-US" sz="2000" dirty="0"/>
              <a:t>that data to help it perform a particular task. However, not all methods take parameters</a:t>
            </a:r>
            <a:r>
              <a:rPr lang="en-US" sz="2000" dirty="0" smtClean="0"/>
              <a:t>; many </a:t>
            </a:r>
            <a:r>
              <a:rPr lang="en-US" sz="2000" dirty="0"/>
              <a:t>simply use the data stored in the object’s fields to carry out their task.</a:t>
            </a:r>
          </a:p>
          <a:p>
            <a:r>
              <a:rPr lang="en-US" sz="2000" dirty="0"/>
              <a:t>If a method has a non-</a:t>
            </a:r>
            <a:r>
              <a:rPr lang="en-US" sz="2000" b="1" dirty="0"/>
              <a:t>void </a:t>
            </a:r>
            <a:r>
              <a:rPr lang="en-US" sz="2000" dirty="0"/>
              <a:t>return type, it will return some data to the place it was called </a:t>
            </a:r>
            <a:r>
              <a:rPr lang="en-US" sz="2000" dirty="0" smtClean="0"/>
              <a:t>from—and </a:t>
            </a:r>
            <a:r>
              <a:rPr lang="en-US" sz="2000" dirty="0"/>
              <a:t>that data will almost certainly be used in the caller for further calculations or </a:t>
            </a:r>
            <a:r>
              <a:rPr lang="en-US" sz="2000" dirty="0" smtClean="0"/>
              <a:t>program manipulations</a:t>
            </a:r>
            <a:r>
              <a:rPr lang="en-US" sz="2000" dirty="0"/>
              <a:t>. Many methods, though, have a </a:t>
            </a:r>
            <a:r>
              <a:rPr lang="en-US" sz="2000" b="1" dirty="0"/>
              <a:t>void </a:t>
            </a:r>
            <a:r>
              <a:rPr lang="en-US" sz="2000" dirty="0"/>
              <a:t>return type and return nothing, but </a:t>
            </a:r>
            <a:r>
              <a:rPr lang="en-US" sz="2000" dirty="0" smtClean="0"/>
              <a:t>they still </a:t>
            </a:r>
            <a:r>
              <a:rPr lang="en-US" sz="2000" dirty="0"/>
              <a:t>perform a useful task within the context of their object.</a:t>
            </a:r>
          </a:p>
          <a:p>
            <a:r>
              <a:rPr lang="en-US" sz="2000" b="1" dirty="0" err="1"/>
              <a:t>Accessor</a:t>
            </a:r>
            <a:r>
              <a:rPr lang="en-US" sz="2000" dirty="0"/>
              <a:t> methods have non-</a:t>
            </a:r>
            <a:r>
              <a:rPr lang="en-US" sz="2000" b="1" dirty="0"/>
              <a:t>void </a:t>
            </a:r>
            <a:r>
              <a:rPr lang="en-US" sz="2000" dirty="0"/>
              <a:t>return types and return information about the object’s state.</a:t>
            </a:r>
          </a:p>
          <a:p>
            <a:r>
              <a:rPr lang="en-US" sz="2000" b="1" dirty="0" err="1"/>
              <a:t>Mutator</a:t>
            </a:r>
            <a:r>
              <a:rPr lang="en-US" sz="2000" dirty="0"/>
              <a:t> methods modify an object’s state. </a:t>
            </a:r>
            <a:r>
              <a:rPr lang="en-US" sz="2000" dirty="0" err="1"/>
              <a:t>Mutators</a:t>
            </a:r>
            <a:r>
              <a:rPr lang="en-US" sz="2000" dirty="0"/>
              <a:t> often take parameters whose values are used </a:t>
            </a:r>
            <a:r>
              <a:rPr lang="en-US" sz="2000" dirty="0" smtClean="0"/>
              <a:t>in the </a:t>
            </a:r>
            <a:r>
              <a:rPr lang="en-US" sz="2000" dirty="0"/>
              <a:t>modification, although it is still possible to write a mutating method that does not take parameters.</a:t>
            </a:r>
          </a:p>
        </p:txBody>
      </p:sp>
    </p:spTree>
    <p:extLst>
      <p:ext uri="{BB962C8B-B14F-4D97-AF65-F5344CB8AC3E}">
        <p14:creationId xmlns:p14="http://schemas.microsoft.com/office/powerpoint/2010/main" val="69085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 on Naïve Ticket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/>
              <a:t>contains no check that the customer has entered enough money to pay for a ticket.</a:t>
            </a:r>
          </a:p>
          <a:p>
            <a:r>
              <a:rPr lang="en-US" dirty="0" smtClean="0"/>
              <a:t>It </a:t>
            </a:r>
            <a:r>
              <a:rPr lang="en-US" dirty="0"/>
              <a:t>does not refund any money if the customer pays too much for a ticket.</a:t>
            </a:r>
          </a:p>
          <a:p>
            <a:r>
              <a:rPr lang="en-US" dirty="0" smtClean="0"/>
              <a:t>It </a:t>
            </a:r>
            <a:r>
              <a:rPr lang="en-US" dirty="0"/>
              <a:t>does not check to ensure that the customer inserts sensible amounts of money: </a:t>
            </a:r>
            <a:r>
              <a:rPr lang="en-US" dirty="0" smtClean="0"/>
              <a:t>experiment with </a:t>
            </a:r>
            <a:r>
              <a:rPr lang="en-US" dirty="0"/>
              <a:t>what happens if a negative amount is entered, for instance.</a:t>
            </a:r>
          </a:p>
          <a:p>
            <a:r>
              <a:rPr lang="en-US" dirty="0" smtClean="0"/>
              <a:t>It </a:t>
            </a:r>
            <a:r>
              <a:rPr lang="en-US" dirty="0"/>
              <a:t>does not check that the ticket price passed to its constructor is sensible.</a:t>
            </a:r>
          </a:p>
        </p:txBody>
      </p:sp>
    </p:spTree>
    <p:extLst>
      <p:ext uri="{BB962C8B-B14F-4D97-AF65-F5344CB8AC3E}">
        <p14:creationId xmlns:p14="http://schemas.microsoft.com/office/powerpoint/2010/main" val="168019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 smtClean="0"/>
              <a:t>conditional statement </a:t>
            </a:r>
            <a:r>
              <a:rPr lang="en-US" dirty="0" smtClean="0"/>
              <a:t>takes one </a:t>
            </a:r>
            <a:r>
              <a:rPr lang="en-US" dirty="0"/>
              <a:t>of two </a:t>
            </a:r>
            <a:r>
              <a:rPr lang="en-US" dirty="0" smtClean="0"/>
              <a:t>possible actions </a:t>
            </a:r>
            <a:r>
              <a:rPr lang="en-US" dirty="0"/>
              <a:t>based </a:t>
            </a:r>
            <a:r>
              <a:rPr lang="en-US" dirty="0" smtClean="0"/>
              <a:t>upon the </a:t>
            </a:r>
            <a:r>
              <a:rPr lang="en-US" dirty="0"/>
              <a:t>result of a test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800" b="1" dirty="0">
                <a:latin typeface="Lucida Sans Typewriter" pitchFamily="49" charset="0"/>
              </a:rPr>
              <a:t>if(amount &gt; 0) {</a:t>
            </a:r>
          </a:p>
          <a:p>
            <a:pPr marL="0" indent="0">
              <a:buNone/>
            </a:pPr>
            <a:r>
              <a:rPr lang="en-US" sz="1800" b="1" dirty="0" smtClean="0">
                <a:latin typeface="Lucida Sans Typewriter" pitchFamily="49" charset="0"/>
              </a:rPr>
              <a:t>	balance </a:t>
            </a:r>
            <a:r>
              <a:rPr lang="en-US" sz="1800" b="1" dirty="0">
                <a:latin typeface="Lucida Sans Typewriter" pitchFamily="49" charset="0"/>
              </a:rPr>
              <a:t>= balance + amount;</a:t>
            </a:r>
          </a:p>
          <a:p>
            <a:pPr marL="0" indent="0">
              <a:buNone/>
            </a:pPr>
            <a:r>
              <a:rPr lang="en-US" sz="1800" b="1" dirty="0">
                <a:latin typeface="Lucida Sans Typewriter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b="1" dirty="0">
                <a:latin typeface="Lucida Sans Typewriter" pitchFamily="49" charset="0"/>
              </a:rPr>
              <a:t>else {</a:t>
            </a:r>
          </a:p>
          <a:p>
            <a:pPr marL="0" indent="0">
              <a:buNone/>
            </a:pPr>
            <a:r>
              <a:rPr lang="en-US" sz="1800" b="1" dirty="0" smtClean="0">
                <a:latin typeface="Lucida Sans Typewriter" pitchFamily="49" charset="0"/>
              </a:rPr>
              <a:t>	</a:t>
            </a:r>
            <a:r>
              <a:rPr lang="en-US" sz="1800" b="1" dirty="0" err="1" smtClean="0">
                <a:latin typeface="Lucida Sans Typewriter" pitchFamily="49" charset="0"/>
              </a:rPr>
              <a:t>System.out.println</a:t>
            </a:r>
            <a:r>
              <a:rPr lang="en-US" sz="1800" b="1" dirty="0">
                <a:latin typeface="Lucida Sans Typewriter" pitchFamily="49" charset="0"/>
              </a:rPr>
              <a:t>("Use a positive amount rather than: " </a:t>
            </a:r>
            <a:r>
              <a:rPr lang="en-US" sz="1800" b="1" dirty="0" smtClean="0">
                <a:latin typeface="Lucida Sans Typewriter" pitchFamily="49" charset="0"/>
              </a:rPr>
              <a:t>+ amount</a:t>
            </a:r>
            <a:r>
              <a:rPr lang="en-US" sz="1800" b="1" dirty="0">
                <a:latin typeface="Lucida Sans Typewriter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>
                <a:latin typeface="Lucida Sans Typewriter" pitchFamily="49" charset="0"/>
              </a:rPr>
              <a:t>}</a:t>
            </a:r>
            <a:endParaRPr lang="en-US" sz="1800" dirty="0">
              <a:latin typeface="Lucida Sans Typewrit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85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Lucida Sans Typewriter" pitchFamily="49" charset="0"/>
              </a:rPr>
              <a:t>if(</a:t>
            </a:r>
            <a:r>
              <a:rPr lang="en-US" sz="2400" b="1" i="1" dirty="0">
                <a:latin typeface="Lucida Sans Typewriter" pitchFamily="49" charset="0"/>
              </a:rPr>
              <a:t>perform some test that gives a true or false result</a:t>
            </a:r>
            <a:r>
              <a:rPr lang="en-US" sz="2400" b="1" dirty="0">
                <a:latin typeface="Lucida Sans Typewriter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400" b="1" i="1" dirty="0" smtClean="0">
                <a:latin typeface="Lucida Sans Typewriter" pitchFamily="49" charset="0"/>
              </a:rPr>
              <a:t>	Do </a:t>
            </a:r>
            <a:r>
              <a:rPr lang="en-US" sz="2400" b="1" i="1" dirty="0">
                <a:latin typeface="Lucida Sans Typewriter" pitchFamily="49" charset="0"/>
              </a:rPr>
              <a:t>the statements here if the test gave a true result</a:t>
            </a:r>
          </a:p>
          <a:p>
            <a:pPr marL="0" indent="0">
              <a:buNone/>
            </a:pPr>
            <a:r>
              <a:rPr lang="en-US" sz="2400" b="1" dirty="0">
                <a:latin typeface="Lucida Sans Typewriter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>
                <a:latin typeface="Lucida Sans Typewriter" pitchFamily="49" charset="0"/>
              </a:rPr>
              <a:t>else {</a:t>
            </a:r>
          </a:p>
          <a:p>
            <a:pPr marL="0" indent="0">
              <a:buNone/>
            </a:pPr>
            <a:r>
              <a:rPr lang="en-US" sz="2400" b="1" i="1" dirty="0" smtClean="0">
                <a:latin typeface="Lucida Sans Typewriter" pitchFamily="49" charset="0"/>
              </a:rPr>
              <a:t>	Do </a:t>
            </a:r>
            <a:r>
              <a:rPr lang="en-US" sz="2400" b="1" i="1" dirty="0">
                <a:latin typeface="Lucida Sans Typewriter" pitchFamily="49" charset="0"/>
              </a:rPr>
              <a:t>the statements here if the test gave a false result</a:t>
            </a:r>
          </a:p>
          <a:p>
            <a:pPr marL="0" indent="0">
              <a:buNone/>
            </a:pPr>
            <a:r>
              <a:rPr lang="en-US" sz="2400" b="1" dirty="0">
                <a:latin typeface="Lucida Sans Typewriter" pitchFamily="49" charset="0"/>
              </a:rPr>
              <a:t>}</a:t>
            </a:r>
            <a:endParaRPr lang="en-US" sz="2400" dirty="0">
              <a:latin typeface="Lucida Sans Typewrit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574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Lucida Sans Typewriter" pitchFamily="49" charset="0"/>
              </a:rPr>
              <a:t>if(</a:t>
            </a:r>
            <a:r>
              <a:rPr lang="en-US" sz="2400" b="1" i="1" dirty="0">
                <a:latin typeface="Lucida Sans Typewriter" pitchFamily="49" charset="0"/>
              </a:rPr>
              <a:t>perform some test that gives a true or false result</a:t>
            </a:r>
            <a:r>
              <a:rPr lang="en-US" sz="2400" b="1" dirty="0">
                <a:latin typeface="Lucida Sans Typewriter" pitchFamily="49" charset="0"/>
              </a:rPr>
              <a:t>) </a:t>
            </a:r>
            <a:endParaRPr lang="en-US" sz="2400" b="1" dirty="0" smtClean="0">
              <a:latin typeface="Lucida Sans Typewriter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Lucida Sans Typewriter" pitchFamily="49" charset="0"/>
              </a:rPr>
              <a:t>{</a:t>
            </a:r>
            <a:endParaRPr lang="en-US" sz="2400" b="1" dirty="0">
              <a:latin typeface="Lucida Sans Typewriter" pitchFamily="49" charset="0"/>
            </a:endParaRPr>
          </a:p>
          <a:p>
            <a:pPr marL="0" indent="0">
              <a:buNone/>
            </a:pPr>
            <a:r>
              <a:rPr lang="en-US" sz="2400" b="1" i="1" dirty="0" smtClean="0">
                <a:latin typeface="Lucida Sans Typewriter" pitchFamily="49" charset="0"/>
              </a:rPr>
              <a:t>	Do </a:t>
            </a:r>
            <a:r>
              <a:rPr lang="en-US" sz="2400" b="1" i="1" dirty="0">
                <a:latin typeface="Lucida Sans Typewriter" pitchFamily="49" charset="0"/>
              </a:rPr>
              <a:t>the statements here if the test gave a true result</a:t>
            </a:r>
          </a:p>
          <a:p>
            <a:pPr marL="0" indent="0">
              <a:buNone/>
            </a:pPr>
            <a:r>
              <a:rPr lang="en-US" sz="2400" b="1" dirty="0">
                <a:latin typeface="Lucida Sans Typewriter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>
                <a:latin typeface="Lucida Sans Typewriter" pitchFamily="49" charset="0"/>
              </a:rPr>
              <a:t>else </a:t>
            </a:r>
            <a:endParaRPr lang="en-US" sz="2400" b="1" smtClean="0">
              <a:latin typeface="Lucida Sans Typewriter" pitchFamily="49" charset="0"/>
            </a:endParaRPr>
          </a:p>
          <a:p>
            <a:pPr marL="0" indent="0">
              <a:buNone/>
            </a:pPr>
            <a:r>
              <a:rPr lang="en-US" sz="2400" b="1" smtClean="0">
                <a:latin typeface="Lucida Sans Typewriter" pitchFamily="49" charset="0"/>
              </a:rPr>
              <a:t>{</a:t>
            </a:r>
            <a:endParaRPr lang="en-US" sz="2400" b="1" dirty="0">
              <a:latin typeface="Lucida Sans Typewriter" pitchFamily="49" charset="0"/>
            </a:endParaRPr>
          </a:p>
          <a:p>
            <a:pPr marL="0" indent="0">
              <a:buNone/>
            </a:pPr>
            <a:r>
              <a:rPr lang="en-US" sz="2400" b="1" i="1" dirty="0" smtClean="0">
                <a:latin typeface="Lucida Sans Typewriter" pitchFamily="49" charset="0"/>
              </a:rPr>
              <a:t>	Do </a:t>
            </a:r>
            <a:r>
              <a:rPr lang="en-US" sz="2400" b="1" i="1" dirty="0">
                <a:latin typeface="Lucida Sans Typewriter" pitchFamily="49" charset="0"/>
              </a:rPr>
              <a:t>the statements here if the test gave a false result</a:t>
            </a:r>
          </a:p>
          <a:p>
            <a:pPr marL="0" indent="0">
              <a:buNone/>
            </a:pPr>
            <a:r>
              <a:rPr lang="en-US" sz="2400" b="1" dirty="0">
                <a:latin typeface="Lucida Sans Typewriter" pitchFamily="49" charset="0"/>
              </a:rPr>
              <a:t>}</a:t>
            </a:r>
            <a:endParaRPr lang="en-US" sz="2400" dirty="0">
              <a:latin typeface="Lucida Sans Typewrit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3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0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2180</TotalTime>
  <Words>442</Words>
  <Application>Microsoft Office PowerPoint</Application>
  <PresentationFormat>Custom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Chapter 2: Understanding class definitions</vt:lpstr>
      <vt:lpstr>Concept</vt:lpstr>
      <vt:lpstr>PowerPoint Presentation</vt:lpstr>
      <vt:lpstr>PowerPoint Presentation</vt:lpstr>
      <vt:lpstr>Reflections on Naïve Ticket Machine</vt:lpstr>
      <vt:lpstr>Concept</vt:lpstr>
      <vt:lpstr>Conditional Statements</vt:lpstr>
      <vt:lpstr>Conditional Statements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Todd Fadoir</dc:creator>
  <cp:lastModifiedBy>Todd Fadoir</cp:lastModifiedBy>
  <cp:revision>81</cp:revision>
  <dcterms:created xsi:type="dcterms:W3CDTF">2011-01-18T18:38:56Z</dcterms:created>
  <dcterms:modified xsi:type="dcterms:W3CDTF">2013-10-08T11:29:48Z</dcterms:modified>
</cp:coreProperties>
</file>