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5" r:id="rId3"/>
    <p:sldId id="266" r:id="rId4"/>
    <p:sldId id="267" r:id="rId5"/>
    <p:sldId id="272" r:id="rId6"/>
    <p:sldId id="268" r:id="rId7"/>
    <p:sldId id="269" r:id="rId8"/>
    <p:sldId id="270" r:id="rId9"/>
    <p:sldId id="271" r:id="rId10"/>
    <p:sldId id="273" r:id="rId11"/>
    <p:sldId id="274" r:id="rId12"/>
    <p:sldId id="276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9" autoAdjust="0"/>
    <p:restoredTop sz="94660"/>
  </p:normalViewPr>
  <p:slideViewPr>
    <p:cSldViewPr>
      <p:cViewPr varScale="1">
        <p:scale>
          <a:sx n="111" d="100"/>
          <a:sy n="111" d="100"/>
        </p:scale>
        <p:origin x="-240" y="-78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2: Understanding class definitions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4</a:t>
            </a:r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2.61-2.63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conditional statement gives us a means to perform a test and then, on the basis of the </a:t>
            </a:r>
            <a:r>
              <a:rPr lang="en-US" dirty="0" smtClean="0"/>
              <a:t>result of </a:t>
            </a:r>
            <a:r>
              <a:rPr lang="en-US" dirty="0"/>
              <a:t>that test, perform one or the other of two distinct actions.</a:t>
            </a:r>
          </a:p>
          <a:p>
            <a:r>
              <a:rPr lang="en-US" dirty="0" smtClean="0"/>
              <a:t>Local </a:t>
            </a:r>
            <a:r>
              <a:rPr lang="en-US" dirty="0"/>
              <a:t>variables allow us to calculate and store temporary values within a constructor </a:t>
            </a:r>
            <a:r>
              <a:rPr lang="en-US" dirty="0" smtClean="0"/>
              <a:t>or method</a:t>
            </a:r>
            <a:r>
              <a:rPr lang="en-US" dirty="0"/>
              <a:t>. They contribute to the behavior that their defining method implements, but </a:t>
            </a:r>
            <a:r>
              <a:rPr lang="en-US" dirty="0" smtClean="0"/>
              <a:t>their values </a:t>
            </a:r>
            <a:r>
              <a:rPr lang="en-US" dirty="0"/>
              <a:t>are lost once that constructor or method finishes its execution.</a:t>
            </a:r>
          </a:p>
        </p:txBody>
      </p:sp>
    </p:spTree>
    <p:extLst>
      <p:ext uri="{BB962C8B-B14F-4D97-AF65-F5344CB8AC3E}">
        <p14:creationId xmlns:p14="http://schemas.microsoft.com/office/powerpoint/2010/main" val="102236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Lab-Classes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fields are name, id and credits. Only id doesn’t have a mutator method.</a:t>
            </a:r>
          </a:p>
          <a:p>
            <a:r>
              <a:rPr lang="en-US" dirty="0" smtClean="0"/>
              <a:t>Once the id is set, you can not change it.</a:t>
            </a:r>
          </a:p>
          <a:p>
            <a:r>
              <a:rPr lang="en-US" dirty="0" smtClean="0"/>
              <a:t>If </a:t>
            </a:r>
            <a:r>
              <a:rPr lang="en-US" dirty="0"/>
              <a:t>a field’s value cannot be changed once initialized, we </a:t>
            </a:r>
            <a:r>
              <a:rPr lang="en-US" dirty="0" smtClean="0"/>
              <a:t>say that </a:t>
            </a:r>
            <a:r>
              <a:rPr lang="en-US" dirty="0"/>
              <a:t>it is </a:t>
            </a:r>
            <a:r>
              <a:rPr lang="en-US" i="1" dirty="0"/>
              <a:t>immutable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7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String </a:t>
            </a:r>
            <a:r>
              <a:rPr lang="en-US" b="1" dirty="0" err="1"/>
              <a:t>getLoginName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 err="1"/>
              <a:t>name.substring</a:t>
            </a:r>
            <a:r>
              <a:rPr lang="en-US" b="1" dirty="0"/>
              <a:t>(0,4) </a:t>
            </a:r>
            <a:r>
              <a:rPr lang="en-US" b="1" dirty="0" smtClean="0"/>
              <a:t>+ </a:t>
            </a:r>
            <a:r>
              <a:rPr lang="en-US" b="1" dirty="0" err="1" smtClean="0"/>
              <a:t>id.substring</a:t>
            </a:r>
            <a:r>
              <a:rPr lang="en-US" b="1" dirty="0" smtClean="0"/>
              <a:t>(0,3);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a method in the String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/**</a:t>
            </a:r>
          </a:p>
          <a:p>
            <a:pPr marL="0" indent="0">
              <a:buNone/>
            </a:pPr>
            <a:r>
              <a:rPr lang="en-US" b="1" dirty="0"/>
              <a:t>* Return a new string containing the characters from</a:t>
            </a:r>
          </a:p>
          <a:p>
            <a:pPr marL="0" indent="0">
              <a:buNone/>
            </a:pPr>
            <a:r>
              <a:rPr lang="en-US" b="1" dirty="0"/>
              <a:t>* </a:t>
            </a:r>
            <a:r>
              <a:rPr lang="en-US" b="1" dirty="0" err="1"/>
              <a:t>beginIndex</a:t>
            </a:r>
            <a:r>
              <a:rPr lang="en-US" b="1" dirty="0"/>
              <a:t> to (endIndex-1) from this string.</a:t>
            </a:r>
          </a:p>
          <a:p>
            <a:pPr marL="0" indent="0">
              <a:buNone/>
            </a:pPr>
            <a:r>
              <a:rPr lang="en-US" b="1" dirty="0"/>
              <a:t>*/</a:t>
            </a:r>
          </a:p>
          <a:p>
            <a:pPr marL="0" indent="0">
              <a:buNone/>
            </a:pPr>
            <a:r>
              <a:rPr lang="en-US" b="1" dirty="0"/>
              <a:t>public String substring(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beginIndex</a:t>
            </a:r>
            <a:r>
              <a:rPr lang="en-US" b="1" dirty="0"/>
              <a:t>,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endIndex</a:t>
            </a:r>
            <a:r>
              <a:rPr lang="en-US" b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Exericises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2.74-2.78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Experimenting with </a:t>
            </a:r>
            <a:r>
              <a:rPr lang="en-US" dirty="0" err="1" smtClean="0"/>
              <a:t>CodePad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“+”; do exercise 2.79</a:t>
            </a:r>
          </a:p>
          <a:p>
            <a:r>
              <a:rPr lang="en-US" dirty="0" smtClean="0"/>
              <a:t>With assignment statements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0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457200"/>
            <a:ext cx="11109325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1371600"/>
            <a:ext cx="11109325" cy="3886200"/>
          </a:xfrm>
        </p:spPr>
        <p:txBody>
          <a:bodyPr/>
          <a:lstStyle/>
          <a:p>
            <a:r>
              <a:rPr lang="en-US" b="1" dirty="0"/>
              <a:t>object creation </a:t>
            </a:r>
            <a:endParaRPr lang="en-US" b="1" dirty="0" smtClean="0"/>
          </a:p>
          <a:p>
            <a:r>
              <a:rPr lang="en-US" dirty="0" smtClean="0"/>
              <a:t>Some </a:t>
            </a:r>
            <a:r>
              <a:rPr lang="en-US" dirty="0"/>
              <a:t>objects cannot be constructed </a:t>
            </a:r>
            <a:r>
              <a:rPr lang="en-US" dirty="0" smtClean="0"/>
              <a:t> unless </a:t>
            </a:r>
            <a:r>
              <a:rPr lang="en-US" dirty="0"/>
              <a:t>extra information is provided.</a:t>
            </a:r>
          </a:p>
          <a:p>
            <a:r>
              <a:rPr lang="en-US" b="1" dirty="0" smtClean="0"/>
              <a:t>field </a:t>
            </a:r>
            <a:endParaRPr lang="en-US" b="1" dirty="0" smtClean="0"/>
          </a:p>
          <a:p>
            <a:r>
              <a:rPr lang="en-US" dirty="0" smtClean="0"/>
              <a:t>Fields </a:t>
            </a:r>
            <a:r>
              <a:rPr lang="en-US" dirty="0"/>
              <a:t>store data for an object to use. Fields are also known as instance variables.</a:t>
            </a:r>
          </a:p>
          <a:p>
            <a:r>
              <a:rPr lang="en-US" b="1" dirty="0" smtClean="0"/>
              <a:t>comment </a:t>
            </a:r>
            <a:endParaRPr lang="en-US" b="1" dirty="0" smtClean="0"/>
          </a:p>
          <a:p>
            <a:r>
              <a:rPr lang="en-US" dirty="0" smtClean="0"/>
              <a:t>Comments </a:t>
            </a:r>
            <a:r>
              <a:rPr lang="en-US" dirty="0"/>
              <a:t>are inserted into the source code of a class to provide explanations </a:t>
            </a:r>
            <a:r>
              <a:rPr lang="en-US" dirty="0" smtClean="0"/>
              <a:t>to human </a:t>
            </a:r>
            <a:r>
              <a:rPr lang="en-US" dirty="0"/>
              <a:t>readers. They have no effect on the functionality of the class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9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533400"/>
            <a:ext cx="11109325" cy="3886200"/>
          </a:xfrm>
        </p:spPr>
        <p:txBody>
          <a:bodyPr/>
          <a:lstStyle/>
          <a:p>
            <a:r>
              <a:rPr lang="en-US" b="1" dirty="0" smtClean="0"/>
              <a:t>constructor </a:t>
            </a:r>
            <a:endParaRPr lang="en-US" b="1" dirty="0" smtClean="0"/>
          </a:p>
          <a:p>
            <a:r>
              <a:rPr lang="en-US" dirty="0" smtClean="0"/>
              <a:t>Constructors </a:t>
            </a:r>
            <a:r>
              <a:rPr lang="en-US" dirty="0"/>
              <a:t>allow each object to be set up properly when it is first created.</a:t>
            </a:r>
          </a:p>
          <a:p>
            <a:r>
              <a:rPr lang="en-US" b="1" dirty="0" smtClean="0"/>
              <a:t>scope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scope of a variable defines the section of source code from which the variable </a:t>
            </a:r>
            <a:r>
              <a:rPr lang="en-US" dirty="0" smtClean="0"/>
              <a:t>can be </a:t>
            </a:r>
            <a:r>
              <a:rPr lang="en-US" dirty="0"/>
              <a:t>accessed.</a:t>
            </a:r>
          </a:p>
          <a:p>
            <a:r>
              <a:rPr lang="en-US" b="1" dirty="0" smtClean="0"/>
              <a:t>lifetime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lifetime of a variable describes how long the variable continues to exist before </a:t>
            </a:r>
            <a:r>
              <a:rPr lang="en-US" dirty="0" smtClean="0"/>
              <a:t>it is </a:t>
            </a:r>
            <a:r>
              <a:rPr lang="en-US" dirty="0"/>
              <a:t>destroyed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local variable </a:t>
            </a:r>
            <a:r>
              <a:rPr lang="en-US" dirty="0" smtClean="0"/>
              <a:t>is a </a:t>
            </a:r>
            <a:r>
              <a:rPr lang="en-US" dirty="0"/>
              <a:t>variable </a:t>
            </a:r>
            <a:r>
              <a:rPr lang="en-US" dirty="0" smtClean="0"/>
              <a:t>declared and </a:t>
            </a:r>
            <a:r>
              <a:rPr lang="en-US" dirty="0"/>
              <a:t>used within </a:t>
            </a:r>
            <a:r>
              <a:rPr lang="en-US" dirty="0" smtClean="0"/>
              <a:t>a single </a:t>
            </a:r>
            <a:r>
              <a:rPr lang="en-US" dirty="0"/>
              <a:t>method. </a:t>
            </a:r>
            <a:r>
              <a:rPr lang="en-US" dirty="0" smtClean="0"/>
              <a:t>Its scope </a:t>
            </a:r>
            <a:r>
              <a:rPr lang="en-US" dirty="0"/>
              <a:t>and </a:t>
            </a:r>
            <a:r>
              <a:rPr lang="en-US" dirty="0" smtClean="0"/>
              <a:t>lifetime are </a:t>
            </a:r>
            <a:r>
              <a:rPr lang="en-US" dirty="0"/>
              <a:t>limited to </a:t>
            </a:r>
            <a:r>
              <a:rPr lang="en-US" dirty="0" smtClean="0"/>
              <a:t>that of </a:t>
            </a:r>
            <a:r>
              <a:rPr lang="en-US" dirty="0"/>
              <a:t>the method.</a:t>
            </a:r>
          </a:p>
        </p:txBody>
      </p:sp>
    </p:spTree>
    <p:extLst>
      <p:ext uri="{BB962C8B-B14F-4D97-AF65-F5344CB8AC3E}">
        <p14:creationId xmlns:p14="http://schemas.microsoft.com/office/powerpoint/2010/main" val="2732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11109325" cy="3886200"/>
          </a:xfrm>
        </p:spPr>
        <p:txBody>
          <a:bodyPr/>
          <a:lstStyle/>
          <a:p>
            <a:r>
              <a:rPr lang="en-US" sz="3000" b="1" dirty="0"/>
              <a:t>assignment </a:t>
            </a:r>
            <a:endParaRPr lang="en-US" sz="3000" b="1" dirty="0" smtClean="0"/>
          </a:p>
          <a:p>
            <a:r>
              <a:rPr lang="en-US" sz="3000" dirty="0" smtClean="0"/>
              <a:t>Assignment </a:t>
            </a:r>
            <a:r>
              <a:rPr lang="en-US" sz="3000" dirty="0"/>
              <a:t>statements store the value represented by the right-hand side of the statement in the variable named on the left.</a:t>
            </a:r>
          </a:p>
          <a:p>
            <a:r>
              <a:rPr lang="en-US" sz="3000" b="1" dirty="0" err="1" smtClean="0"/>
              <a:t>accessor</a:t>
            </a:r>
            <a:r>
              <a:rPr lang="en-US" sz="3000" b="1" dirty="0" smtClean="0"/>
              <a:t> </a:t>
            </a:r>
            <a:r>
              <a:rPr lang="en-US" sz="3000" b="1" dirty="0"/>
              <a:t>method </a:t>
            </a:r>
            <a:endParaRPr lang="en-US" sz="3000" b="1" dirty="0" smtClean="0"/>
          </a:p>
          <a:p>
            <a:r>
              <a:rPr lang="en-US" sz="3000" dirty="0" err="1" smtClean="0"/>
              <a:t>Accessor</a:t>
            </a:r>
            <a:r>
              <a:rPr lang="en-US" sz="3000" dirty="0" smtClean="0"/>
              <a:t> </a:t>
            </a:r>
            <a:r>
              <a:rPr lang="en-US" sz="3000" dirty="0"/>
              <a:t>methods return information about the state of an object.</a:t>
            </a:r>
          </a:p>
          <a:p>
            <a:r>
              <a:rPr lang="en-US" sz="3000" b="1" dirty="0" err="1" smtClean="0"/>
              <a:t>mutator</a:t>
            </a:r>
            <a:r>
              <a:rPr lang="en-US" sz="3000" b="1" dirty="0" smtClean="0"/>
              <a:t> </a:t>
            </a:r>
            <a:r>
              <a:rPr lang="en-US" sz="3000" b="1" dirty="0" smtClean="0"/>
              <a:t>method</a:t>
            </a:r>
          </a:p>
          <a:p>
            <a:r>
              <a:rPr lang="en-US" sz="3000" dirty="0" err="1" smtClean="0"/>
              <a:t>Mutator</a:t>
            </a:r>
            <a:r>
              <a:rPr lang="en-US" sz="3000" dirty="0" smtClean="0"/>
              <a:t> </a:t>
            </a:r>
            <a:r>
              <a:rPr lang="en-US" sz="3000" dirty="0"/>
              <a:t>methods change the state of an object.</a:t>
            </a:r>
          </a:p>
          <a:p>
            <a:r>
              <a:rPr lang="en-US" sz="3000" b="1" dirty="0" err="1" smtClean="0"/>
              <a:t>println</a:t>
            </a:r>
            <a:r>
              <a:rPr lang="en-US" sz="3000" b="1" dirty="0" smtClean="0"/>
              <a:t> </a:t>
            </a:r>
            <a:endParaRPr lang="en-US" sz="3000" b="1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method </a:t>
            </a:r>
            <a:r>
              <a:rPr lang="en-US" sz="3000" b="1" dirty="0" err="1"/>
              <a:t>System.out.println</a:t>
            </a:r>
            <a:r>
              <a:rPr lang="en-US" sz="3000" b="1" dirty="0"/>
              <a:t> </a:t>
            </a:r>
            <a:r>
              <a:rPr lang="en-US" sz="3000" dirty="0"/>
              <a:t>prints its parameter to the text terminal.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533400"/>
            <a:ext cx="11109325" cy="3886200"/>
          </a:xfrm>
        </p:spPr>
        <p:txBody>
          <a:bodyPr/>
          <a:lstStyle/>
          <a:p>
            <a:r>
              <a:rPr lang="en-US" b="1" dirty="0"/>
              <a:t>conditional 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conditional statement takes one of two possible actions based upon the </a:t>
            </a:r>
            <a:r>
              <a:rPr lang="en-US" dirty="0" smtClean="0"/>
              <a:t>result of </a:t>
            </a:r>
            <a:r>
              <a:rPr lang="en-US" dirty="0"/>
              <a:t>a test.</a:t>
            </a:r>
          </a:p>
          <a:p>
            <a:r>
              <a:rPr lang="en-US" b="1" dirty="0" err="1" smtClean="0"/>
              <a:t>boolean</a:t>
            </a:r>
            <a:r>
              <a:rPr lang="en-US" b="1" dirty="0" smtClean="0"/>
              <a:t> </a:t>
            </a:r>
            <a:r>
              <a:rPr lang="en-US" b="1" dirty="0"/>
              <a:t>expression </a:t>
            </a:r>
            <a:endParaRPr lang="en-US" b="1" dirty="0" smtClean="0"/>
          </a:p>
          <a:p>
            <a:r>
              <a:rPr lang="en-US" dirty="0" smtClean="0"/>
              <a:t>Boolean </a:t>
            </a:r>
            <a:r>
              <a:rPr lang="en-US" dirty="0"/>
              <a:t>expressions have only two possible values: true and false. They </a:t>
            </a:r>
            <a:r>
              <a:rPr lang="en-US" dirty="0" smtClean="0"/>
              <a:t>are commonly </a:t>
            </a:r>
            <a:r>
              <a:rPr lang="en-US" dirty="0"/>
              <a:t>found controlling the choice between the two paths through a conditional statement.</a:t>
            </a:r>
          </a:p>
          <a:p>
            <a:r>
              <a:rPr lang="en-US" b="1" dirty="0" smtClean="0"/>
              <a:t>local </a:t>
            </a:r>
            <a:r>
              <a:rPr lang="en-US" b="1" dirty="0"/>
              <a:t>variable 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local variable is a variable declared and used within a single method. </a:t>
            </a:r>
            <a:r>
              <a:rPr lang="en-US" dirty="0" smtClean="0"/>
              <a:t>Its scope </a:t>
            </a:r>
            <a:r>
              <a:rPr lang="en-US" dirty="0"/>
              <a:t>and lifetime are limited to that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10280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refundBalance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amountToRefund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amountToRefund</a:t>
            </a:r>
            <a:r>
              <a:rPr lang="en-US" b="1" dirty="0" smtClean="0"/>
              <a:t> </a:t>
            </a:r>
            <a:r>
              <a:rPr lang="en-US" b="1" dirty="0"/>
              <a:t>= balance;</a:t>
            </a:r>
          </a:p>
          <a:p>
            <a:pPr marL="0" indent="0">
              <a:buNone/>
            </a:pPr>
            <a:r>
              <a:rPr lang="en-US" b="1" dirty="0" smtClean="0"/>
              <a:t>	balance </a:t>
            </a:r>
            <a:r>
              <a:rPr lang="en-US" b="1" dirty="0"/>
              <a:t>= 0;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 err="1"/>
              <a:t>amountToRefund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Pitfall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local variable of the same name as a field will prevent the field being accessed from </a:t>
            </a:r>
            <a:r>
              <a:rPr lang="en-US" dirty="0" smtClean="0"/>
              <a:t>within a </a:t>
            </a:r>
            <a:r>
              <a:rPr lang="en-US" dirty="0"/>
              <a:t>constructor or method. </a:t>
            </a:r>
          </a:p>
        </p:txBody>
      </p:sp>
    </p:spTree>
    <p:extLst>
      <p:ext uri="{BB962C8B-B14F-4D97-AF65-F5344CB8AC3E}">
        <p14:creationId xmlns:p14="http://schemas.microsoft.com/office/powerpoint/2010/main" val="5532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2.57-2.60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8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three kinds of variables </a:t>
            </a:r>
            <a:r>
              <a:rPr lang="en-US" dirty="0" smtClean="0"/>
              <a:t>(fields, parameters and local variables) are </a:t>
            </a:r>
            <a:r>
              <a:rPr lang="en-US" dirty="0"/>
              <a:t>able to store a value that is appropriate to their defined types.</a:t>
            </a:r>
          </a:p>
          <a:p>
            <a:r>
              <a:rPr lang="en-US" dirty="0"/>
              <a:t>For instance, a defined type of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/>
              <a:t>allows a variable to store an integer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609600"/>
            <a:ext cx="11109325" cy="5029200"/>
          </a:xfrm>
        </p:spPr>
        <p:txBody>
          <a:bodyPr/>
          <a:lstStyle/>
          <a:p>
            <a:r>
              <a:rPr lang="en-US" dirty="0"/>
              <a:t>Fields are defined outside constructors and methods.</a:t>
            </a:r>
          </a:p>
          <a:p>
            <a:r>
              <a:rPr lang="en-US" dirty="0" smtClean="0"/>
              <a:t>Fields </a:t>
            </a:r>
            <a:r>
              <a:rPr lang="en-US" dirty="0"/>
              <a:t>are used to store data that persist throughout the life of an object. As such, they </a:t>
            </a:r>
            <a:r>
              <a:rPr lang="en-US" dirty="0" smtClean="0"/>
              <a:t>maintain the </a:t>
            </a:r>
            <a:r>
              <a:rPr lang="en-US" dirty="0"/>
              <a:t>current state of an object. They have a lifetime that lasts as long as their object lasts.</a:t>
            </a:r>
          </a:p>
          <a:p>
            <a:r>
              <a:rPr lang="en-US" dirty="0" smtClean="0"/>
              <a:t>Fields </a:t>
            </a:r>
            <a:r>
              <a:rPr lang="en-US" dirty="0"/>
              <a:t>have class scope: their accessibility extends throughout the whole class, so they can </a:t>
            </a:r>
            <a:r>
              <a:rPr lang="en-US" dirty="0" smtClean="0"/>
              <a:t>be used </a:t>
            </a:r>
            <a:r>
              <a:rPr lang="en-US" dirty="0"/>
              <a:t>within any of the constructors or methods of the class in which they are defined</a:t>
            </a:r>
            <a:r>
              <a:rPr lang="en-US" dirty="0" smtClean="0"/>
              <a:t>.</a:t>
            </a:r>
          </a:p>
          <a:p>
            <a:r>
              <a:rPr lang="en-US" dirty="0"/>
              <a:t>As long as they are defined as </a:t>
            </a:r>
            <a:r>
              <a:rPr lang="en-US" b="1" dirty="0"/>
              <a:t>private</a:t>
            </a:r>
            <a:r>
              <a:rPr lang="en-US" dirty="0"/>
              <a:t>, fields cannot be accessed from anywhere outside their defining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2" y="762000"/>
            <a:ext cx="11109325" cy="5091752"/>
          </a:xfrm>
        </p:spPr>
        <p:txBody>
          <a:bodyPr/>
          <a:lstStyle/>
          <a:p>
            <a:r>
              <a:rPr lang="en-US" dirty="0" smtClean="0"/>
              <a:t>Formal </a:t>
            </a:r>
            <a:r>
              <a:rPr lang="en-US" dirty="0"/>
              <a:t>parameters and local variables persist only for the period that a constructor or </a:t>
            </a:r>
            <a:r>
              <a:rPr lang="en-US" dirty="0" smtClean="0"/>
              <a:t>method executes</a:t>
            </a:r>
            <a:r>
              <a:rPr lang="en-US" dirty="0"/>
              <a:t>. Their lifetime is only as long as a single call, so their values are lost between calls</a:t>
            </a:r>
            <a:r>
              <a:rPr lang="en-US" dirty="0" smtClean="0"/>
              <a:t>. As </a:t>
            </a:r>
            <a:r>
              <a:rPr lang="en-US" dirty="0"/>
              <a:t>such, they act as temporary rather than permanent storage locations</a:t>
            </a:r>
            <a:r>
              <a:rPr lang="en-US" dirty="0" smtClean="0"/>
              <a:t>.</a:t>
            </a:r>
          </a:p>
          <a:p>
            <a:r>
              <a:rPr lang="en-US" dirty="0"/>
              <a:t>Formal parameters are defined in the header of a constructor or method. They receive </a:t>
            </a:r>
            <a:r>
              <a:rPr lang="en-US" dirty="0" smtClean="0"/>
              <a:t>their values </a:t>
            </a:r>
            <a:r>
              <a:rPr lang="en-US" dirty="0"/>
              <a:t>from outside, being initialized by the actual parameter values that form part of </a:t>
            </a:r>
            <a:r>
              <a:rPr lang="en-US" dirty="0" smtClean="0"/>
              <a:t>the constructor </a:t>
            </a:r>
            <a:r>
              <a:rPr lang="en-US" dirty="0"/>
              <a:t>or method call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0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685800"/>
            <a:ext cx="11109325" cy="5181600"/>
          </a:xfrm>
        </p:spPr>
        <p:txBody>
          <a:bodyPr/>
          <a:lstStyle/>
          <a:p>
            <a:r>
              <a:rPr lang="en-US" dirty="0" smtClean="0"/>
              <a:t>Formal </a:t>
            </a:r>
            <a:r>
              <a:rPr lang="en-US" dirty="0"/>
              <a:t>parameters have a scope that is limited to their defining constructor or method.</a:t>
            </a:r>
          </a:p>
          <a:p>
            <a:r>
              <a:rPr lang="en-US" dirty="0" smtClean="0"/>
              <a:t>Local </a:t>
            </a:r>
            <a:r>
              <a:rPr lang="en-US" dirty="0"/>
              <a:t>variables are defined inside the body of a constructor or method. They can be </a:t>
            </a:r>
            <a:r>
              <a:rPr lang="en-US" dirty="0" smtClean="0"/>
              <a:t>initialized and </a:t>
            </a:r>
            <a:r>
              <a:rPr lang="en-US" dirty="0"/>
              <a:t>used only within the body of their defining constructor or method. Local </a:t>
            </a:r>
            <a:r>
              <a:rPr lang="en-US" dirty="0" smtClean="0"/>
              <a:t>variables must </a:t>
            </a:r>
            <a:r>
              <a:rPr lang="en-US" dirty="0"/>
              <a:t>be initialized before they are used in an expression—they are not given a default value.</a:t>
            </a:r>
          </a:p>
          <a:p>
            <a:r>
              <a:rPr lang="en-US" dirty="0" smtClean="0"/>
              <a:t>Local </a:t>
            </a:r>
            <a:r>
              <a:rPr lang="en-US" dirty="0"/>
              <a:t>variables have a scope that is limited to the block in which they are defined. They </a:t>
            </a:r>
            <a:r>
              <a:rPr lang="en-US" dirty="0" smtClean="0"/>
              <a:t>are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accessible from anywhere outside that block.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6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834</Words>
  <Application>Microsoft Office PowerPoint</Application>
  <PresentationFormat>Custom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Chapter 2: Understanding class definitions</vt:lpstr>
      <vt:lpstr>Concept</vt:lpstr>
      <vt:lpstr>Code Analysis</vt:lpstr>
      <vt:lpstr>Pitfall </vt:lpstr>
      <vt:lpstr>Exercises</vt:lpstr>
      <vt:lpstr>About Variables</vt:lpstr>
      <vt:lpstr>PowerPoint Presentation</vt:lpstr>
      <vt:lpstr>PowerPoint Presentation</vt:lpstr>
      <vt:lpstr>PowerPoint Presentation</vt:lpstr>
      <vt:lpstr>Exercises</vt:lpstr>
      <vt:lpstr>Summary</vt:lpstr>
      <vt:lpstr>Looking at Lab-Classes again</vt:lpstr>
      <vt:lpstr>Immutable Fields</vt:lpstr>
      <vt:lpstr>Calling other methods</vt:lpstr>
      <vt:lpstr>There is a method in the String class…</vt:lpstr>
      <vt:lpstr>Exericises</vt:lpstr>
      <vt:lpstr>Experimenting with CodePad</vt:lpstr>
      <vt:lpstr>Summary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BSD</cp:lastModifiedBy>
  <cp:revision>104</cp:revision>
  <dcterms:created xsi:type="dcterms:W3CDTF">2011-01-18T18:38:56Z</dcterms:created>
  <dcterms:modified xsi:type="dcterms:W3CDTF">2013-10-23T11:17:10Z</dcterms:modified>
</cp:coreProperties>
</file>